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1080" r:id="rId2"/>
    <p:sldId id="1140" r:id="rId3"/>
    <p:sldId id="1144" r:id="rId4"/>
    <p:sldId id="1146" r:id="rId5"/>
    <p:sldId id="1110" r:id="rId6"/>
    <p:sldId id="1111" r:id="rId7"/>
    <p:sldId id="1112" r:id="rId8"/>
    <p:sldId id="1114" r:id="rId9"/>
    <p:sldId id="1121" r:id="rId10"/>
    <p:sldId id="1115" r:id="rId11"/>
    <p:sldId id="1116" r:id="rId12"/>
    <p:sldId id="1117" r:id="rId13"/>
    <p:sldId id="1118" r:id="rId14"/>
    <p:sldId id="1147" r:id="rId15"/>
    <p:sldId id="1082" r:id="rId16"/>
    <p:sldId id="1083" r:id="rId17"/>
    <p:sldId id="1084" r:id="rId18"/>
    <p:sldId id="1122" r:id="rId19"/>
    <p:sldId id="1123" r:id="rId20"/>
    <p:sldId id="1127" r:id="rId21"/>
    <p:sldId id="1128" r:id="rId22"/>
    <p:sldId id="1148" r:id="rId23"/>
    <p:sldId id="1124" r:id="rId24"/>
    <p:sldId id="1125" r:id="rId25"/>
    <p:sldId id="1126" r:id="rId26"/>
    <p:sldId id="1129" r:id="rId27"/>
    <p:sldId id="1130" r:id="rId28"/>
    <p:sldId id="1094" r:id="rId29"/>
    <p:sldId id="1152" r:id="rId30"/>
    <p:sldId id="1153" r:id="rId31"/>
    <p:sldId id="1131" r:id="rId32"/>
    <p:sldId id="1097" r:id="rId33"/>
    <p:sldId id="1098" r:id="rId34"/>
    <p:sldId id="1099" r:id="rId35"/>
    <p:sldId id="1100" r:id="rId36"/>
    <p:sldId id="1102" r:id="rId37"/>
    <p:sldId id="1103" r:id="rId38"/>
    <p:sldId id="1137" r:id="rId39"/>
    <p:sldId id="1135" r:id="rId40"/>
    <p:sldId id="1136" r:id="rId41"/>
    <p:sldId id="1145" r:id="rId42"/>
    <p:sldId id="1120" r:id="rId43"/>
    <p:sldId id="1150" r:id="rId44"/>
    <p:sldId id="949" r:id="rId45"/>
    <p:sldId id="950" r:id="rId46"/>
    <p:sldId id="1151" r:id="rId47"/>
    <p:sldId id="952" r:id="rId48"/>
    <p:sldId id="953" r:id="rId49"/>
    <p:sldId id="954" r:id="rId50"/>
    <p:sldId id="1149" r:id="rId51"/>
    <p:sldId id="1105" r:id="rId52"/>
    <p:sldId id="1141" r:id="rId53"/>
    <p:sldId id="1142" r:id="rId54"/>
    <p:sldId id="956" r:id="rId55"/>
    <p:sldId id="1156" r:id="rId56"/>
    <p:sldId id="972" r:id="rId57"/>
    <p:sldId id="973" r:id="rId58"/>
    <p:sldId id="1157" r:id="rId59"/>
    <p:sldId id="975" r:id="rId60"/>
    <p:sldId id="1158" r:id="rId61"/>
    <p:sldId id="976" r:id="rId62"/>
    <p:sldId id="1155" r:id="rId63"/>
    <p:sldId id="978" r:id="rId64"/>
    <p:sldId id="979" r:id="rId65"/>
    <p:sldId id="1107" r:id="rId66"/>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7" autoAdjust="0"/>
    <p:restoredTop sz="75202" autoAdjust="0"/>
  </p:normalViewPr>
  <p:slideViewPr>
    <p:cSldViewPr>
      <p:cViewPr varScale="1">
        <p:scale>
          <a:sx n="94" d="100"/>
          <a:sy n="94" d="100"/>
        </p:scale>
        <p:origin x="728" y="200"/>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Why is the 0 bad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You have to make sure that the joint is well-formed and understand how the conditional probability formula is derived.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44</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56</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58</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extLst>
      <p:ext uri="{BB962C8B-B14F-4D97-AF65-F5344CB8AC3E}">
        <p14:creationId xmlns:p14="http://schemas.microsoft.com/office/powerpoint/2010/main" val="1496343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emf"/><Relationship Id="rId3" Type="http://schemas.openxmlformats.org/officeDocument/2006/relationships/image" Target="../media/image3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oleObject" Target="../embeddings/oleObject1.bin"/><Relationship Id="rId5" Type="http://schemas.openxmlformats.org/officeDocument/2006/relationships/image" Target="../media/image38.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0.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w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3.bin"/><Relationship Id="rId5" Type="http://schemas.openxmlformats.org/officeDocument/2006/relationships/image" Target="../media/image48.w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Big Data Infrastructure</a:t>
            </a:r>
            <a:endParaRPr lang="en-US" sz="36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3"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a:solidFill>
                  <a:schemeClr val="bg2"/>
                </a:solidFill>
                <a:latin typeface="Gill Sans"/>
                <a:cs typeface="Gill Sans"/>
              </a:rPr>
              <a:t>Week 4</a:t>
            </a:r>
            <a:r>
              <a:rPr lang="en-US" sz="2800" b="0" dirty="0" smtClean="0">
                <a:solidFill>
                  <a:schemeClr val="bg2"/>
                </a:solidFill>
                <a:latin typeface="Gill Sans"/>
                <a:cs typeface="Gill Sans"/>
              </a:rPr>
              <a:t>: Analyzing Text (1/</a:t>
            </a:r>
            <a:r>
              <a:rPr lang="en-US" sz="2800" b="0" dirty="0">
                <a:solidFill>
                  <a:schemeClr val="bg2"/>
                </a:solidFill>
                <a:latin typeface="Gill Sans"/>
                <a:cs typeface="Gill Sans"/>
              </a:rPr>
              <a:t>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489/698 Big Data Infrastructure (Winter </a:t>
            </a:r>
            <a:r>
              <a:rPr lang="en-US" sz="2400" b="0" dirty="0" smtClean="0">
                <a:solidFill>
                  <a:schemeClr val="bg2"/>
                </a:solidFill>
                <a:latin typeface="Gill Sans"/>
                <a:cs typeface="Gill Sans"/>
              </a:rPr>
              <a:t>2017)</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a:t>
            </a:r>
            <a:r>
              <a:rPr lang="en-US" sz="2400" b="0" dirty="0" smtClean="0">
                <a:solidFill>
                  <a:schemeClr val="bg2"/>
                </a:solidFill>
                <a:latin typeface="Gill Sans"/>
                <a:cs typeface="Gill Sans"/>
              </a:rPr>
              <a:t>24, 2017</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smtClean="0">
                <a:solidFill>
                  <a:schemeClr val="bg1"/>
                </a:solidFill>
                <a:latin typeface="Gill Sans"/>
                <a:cs typeface="Gill Sans"/>
              </a:rPr>
              <a:t>lintool.github.io</a:t>
            </a:r>
            <a:r>
              <a:rPr lang="en-US" sz="1800" b="0" dirty="0" smtClean="0">
                <a:solidFill>
                  <a:schemeClr val="bg1"/>
                </a:solidFill>
                <a:latin typeface="Gill Sans"/>
                <a:cs typeface="Gill Sans"/>
              </a:rPr>
              <a:t>/bigdata-2017w/</a:t>
            </a:r>
          </a:p>
        </p:txBody>
      </p:sp>
    </p:spTree>
    <p:extLst>
      <p:ext uri="{BB962C8B-B14F-4D97-AF65-F5344CB8AC3E}">
        <p14:creationId xmlns:p14="http://schemas.microsoft.com/office/powerpoint/2010/main" val="308645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188420"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Is this tractable?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Language Models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602288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5093208"/>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557030"/>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smtClean="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4434840"/>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
        <p:nvSpPr>
          <p:cNvPr id="11" name="Rectangle 7"/>
          <p:cNvSpPr>
            <a:spLocks/>
          </p:cNvSpPr>
          <p:nvPr/>
        </p:nvSpPr>
        <p:spPr bwMode="auto">
          <a:xfrm>
            <a:off x="533400" y="3657600"/>
            <a:ext cx="3811621"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=1: Unigram Language Model</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Tree>
    <p:extLst>
      <p:ext uri="{BB962C8B-B14F-4D97-AF65-F5344CB8AC3E}">
        <p14:creationId xmlns:p14="http://schemas.microsoft.com/office/powerpoint/2010/main" val="1335873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7" name="Picture 7"/>
          <p:cNvPicPr>
            <a:picLocks noChangeAspect="1" noChangeArrowheads="1"/>
          </p:cNvPicPr>
          <p:nvPr/>
        </p:nvPicPr>
        <p:blipFill>
          <a:blip r:embed="rId3" cstate="print"/>
          <a:srcRect/>
          <a:stretch>
            <a:fillRect/>
          </a:stretch>
        </p:blipFill>
        <p:spPr bwMode="auto">
          <a:xfrm>
            <a:off x="731520" y="5097661"/>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4436864"/>
            <a:ext cx="4893469" cy="348258"/>
          </a:xfrm>
          <a:prstGeom prst="rect">
            <a:avLst/>
          </a:prstGeom>
          <a:noFill/>
          <a:ln w="12700" cap="flat">
            <a:noFill/>
            <a:miter lim="800000"/>
            <a:headEnd/>
            <a:tailEnd/>
          </a:ln>
        </p:spPr>
      </p:pic>
      <p:sp>
        <p:nvSpPr>
          <p:cNvPr id="13" name="Rectangle 7"/>
          <p:cNvSpPr>
            <a:spLocks/>
          </p:cNvSpPr>
          <p:nvPr/>
        </p:nvSpPr>
        <p:spPr bwMode="auto">
          <a:xfrm>
            <a:off x="533400" y="3657555"/>
            <a:ext cx="3612849"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=2: Bigram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9"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0" name="Picture 9"/>
          <p:cNvPicPr>
            <a:picLocks noChangeAspect="1" noChangeArrowheads="1"/>
          </p:cNvPicPr>
          <p:nvPr/>
        </p:nvPicPr>
        <p:blipFill>
          <a:blip r:embed="rId5"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3903441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6" name="Picture 8"/>
          <p:cNvPicPr>
            <a:picLocks noChangeAspect="1" noChangeArrowheads="1"/>
          </p:cNvPicPr>
          <p:nvPr/>
        </p:nvPicPr>
        <p:blipFill>
          <a:blip r:embed="rId2" cstate="print"/>
          <a:srcRect/>
          <a:stretch>
            <a:fillRect/>
          </a:stretch>
        </p:blipFill>
        <p:spPr bwMode="auto">
          <a:xfrm>
            <a:off x="1214437" y="4436864"/>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5097661"/>
            <a:ext cx="8054578" cy="312539"/>
          </a:xfrm>
          <a:prstGeom prst="rect">
            <a:avLst/>
          </a:prstGeom>
          <a:noFill/>
          <a:ln w="12700" cap="flat">
            <a:noFill/>
            <a:miter lim="800000"/>
            <a:headEnd/>
            <a:tailEnd/>
          </a:ln>
        </p:spPr>
      </p:pic>
      <p:sp>
        <p:nvSpPr>
          <p:cNvPr id="13" name="Rectangle 7"/>
          <p:cNvSpPr>
            <a:spLocks/>
          </p:cNvSpPr>
          <p:nvPr/>
        </p:nvSpPr>
        <p:spPr bwMode="auto">
          <a:xfrm>
            <a:off x="533400" y="3657555"/>
            <a:ext cx="370068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=3: Trigram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10"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4"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1636895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Building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 Language Models</a:t>
            </a:r>
          </a:p>
        </p:txBody>
      </p:sp>
      <p:sp>
        <p:nvSpPr>
          <p:cNvPr id="11" name="TextBox 10"/>
          <p:cNvSpPr txBox="1"/>
          <p:nvPr/>
        </p:nvSpPr>
        <p:spPr>
          <a:xfrm>
            <a:off x="0" y="5943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We already know how to do this in MapReduce!</a:t>
            </a:r>
          </a:p>
        </p:txBody>
      </p:sp>
      <p:sp>
        <p:nvSpPr>
          <p:cNvPr id="12" name="TextBox 11"/>
          <p:cNvSpPr txBox="1"/>
          <p:nvPr/>
        </p:nvSpPr>
        <p:spPr>
          <a:xfrm>
            <a:off x="0" y="1219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Compute maximum likelihood estimates (MLE) for </a:t>
            </a: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Individual </a:t>
            </a:r>
            <a:r>
              <a:rPr lang="en-US" sz="2400" b="0" i="1" kern="0" dirty="0" smtClean="0">
                <a:solidFill>
                  <a:srgbClr val="000000"/>
                </a:solidFill>
                <a:latin typeface="Gill Sans"/>
                <a:cs typeface="Gill Sans"/>
              </a:rPr>
              <a:t>n</a:t>
            </a:r>
            <a:r>
              <a:rPr lang="en-US" sz="2400" b="0" kern="0" dirty="0" smtClean="0">
                <a:solidFill>
                  <a:srgbClr val="000000"/>
                </a:solidFill>
                <a:latin typeface="Gill Sans"/>
                <a:cs typeface="Gill Sans"/>
              </a:rPr>
              <a:t>-</a:t>
            </a:r>
            <a:r>
              <a:rPr lang="en-US" sz="2400" b="0" kern="0" dirty="0">
                <a:solidFill>
                  <a:srgbClr val="000000"/>
                </a:solidFill>
                <a:latin typeface="Gill Sans"/>
                <a:cs typeface="Gill Sans"/>
              </a:rPr>
              <a:t>gram probabilities</a:t>
            </a:r>
          </a:p>
        </p:txBody>
      </p:sp>
      <p:pic>
        <p:nvPicPr>
          <p:cNvPr id="13" name="Picture 3"/>
          <p:cNvPicPr>
            <a:picLocks noChangeAspect="1" noChangeArrowheads="1"/>
          </p:cNvPicPr>
          <p:nvPr/>
        </p:nvPicPr>
        <p:blipFill>
          <a:blip r:embed="rId3" cstate="print"/>
          <a:srcRect/>
          <a:stretch>
            <a:fillRect/>
          </a:stretch>
        </p:blipFill>
        <p:spPr bwMode="auto">
          <a:xfrm>
            <a:off x="2514600" y="2314523"/>
            <a:ext cx="1660922" cy="535781"/>
          </a:xfrm>
          <a:prstGeom prst="rect">
            <a:avLst/>
          </a:prstGeom>
          <a:noFill/>
          <a:ln w="12700" cap="flat">
            <a:noFill/>
            <a:miter lim="800000"/>
            <a:headEnd/>
            <a:tailEnd/>
          </a:ln>
        </p:spPr>
      </p:pic>
      <p:pic>
        <p:nvPicPr>
          <p:cNvPr id="14" name="Picture 4"/>
          <p:cNvPicPr>
            <a:picLocks noChangeAspect="1" noChangeArrowheads="1"/>
          </p:cNvPicPr>
          <p:nvPr/>
        </p:nvPicPr>
        <p:blipFill>
          <a:blip r:embed="rId4" cstate="print"/>
          <a:srcRect/>
          <a:stretch>
            <a:fillRect/>
          </a:stretch>
        </p:blipFill>
        <p:spPr bwMode="auto">
          <a:xfrm>
            <a:off x="2438400" y="3045376"/>
            <a:ext cx="2446734" cy="535781"/>
          </a:xfrm>
          <a:prstGeom prst="rect">
            <a:avLst/>
          </a:prstGeom>
          <a:noFill/>
          <a:ln w="12700" cap="flat">
            <a:noFill/>
            <a:miter lim="800000"/>
            <a:headEnd/>
            <a:tailEnd/>
          </a:ln>
        </p:spPr>
      </p:pic>
      <p:pic>
        <p:nvPicPr>
          <p:cNvPr id="15" name="Picture 5"/>
          <p:cNvPicPr>
            <a:picLocks noChangeAspect="1" noChangeArrowheads="1"/>
          </p:cNvPicPr>
          <p:nvPr/>
        </p:nvPicPr>
        <p:blipFill>
          <a:blip r:embed="rId5" cstate="print"/>
          <a:srcRect/>
          <a:stretch>
            <a:fillRect/>
          </a:stretch>
        </p:blipFill>
        <p:spPr bwMode="auto">
          <a:xfrm>
            <a:off x="2433637" y="3652595"/>
            <a:ext cx="5643563" cy="607219"/>
          </a:xfrm>
          <a:prstGeom prst="rect">
            <a:avLst/>
          </a:prstGeom>
          <a:noFill/>
          <a:ln w="12700" cap="flat">
            <a:noFill/>
            <a:miter lim="800000"/>
            <a:headEnd/>
            <a:tailEnd/>
          </a:ln>
        </p:spPr>
      </p:pic>
      <p:sp>
        <p:nvSpPr>
          <p:cNvPr id="16" name="TextBox 15"/>
          <p:cNvSpPr txBox="1">
            <a:spLocks noChangeArrowheads="1"/>
          </p:cNvSpPr>
          <p:nvPr/>
        </p:nvSpPr>
        <p:spPr bwMode="auto">
          <a:xfrm rot="21298163">
            <a:off x="5390423" y="2165894"/>
            <a:ext cx="2679490" cy="83099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Fancy way of saying: </a:t>
            </a:r>
            <a:br>
              <a:rPr kumimoji="0" lang="en-US" sz="2400" b="0" i="0" u="none" strike="noStrike" kern="0" cap="none" spc="0" normalizeH="0" baseline="0" noProof="0" dirty="0" smtClean="0">
                <a:ln>
                  <a:noFill/>
                </a:ln>
                <a:solidFill>
                  <a:srgbClr val="FF0000"/>
                </a:solidFill>
                <a:effectLst/>
                <a:uLnTx/>
                <a:uFillTx/>
                <a:latin typeface="Gill Sans"/>
                <a:cs typeface="Gill Sans"/>
              </a:rPr>
            </a:br>
            <a:r>
              <a:rPr kumimoji="0" lang="en-US" sz="2400" b="0" i="0" u="none" strike="noStrike" kern="0" cap="none" spc="0" normalizeH="0" baseline="0" noProof="0" dirty="0" smtClean="0">
                <a:ln>
                  <a:noFill/>
                </a:ln>
                <a:solidFill>
                  <a:srgbClr val="FF0000"/>
                </a:solidFill>
                <a:effectLst/>
                <a:uLnTx/>
                <a:uFillTx/>
                <a:latin typeface="Gill Sans"/>
                <a:cs typeface="Gill Sans"/>
              </a:rPr>
              <a:t>count + divide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7" name="TextBox 16"/>
          <p:cNvSpPr txBox="1">
            <a:spLocks noChangeArrowheads="1"/>
          </p:cNvSpPr>
          <p:nvPr/>
        </p:nvSpPr>
        <p:spPr bwMode="auto">
          <a:xfrm rot="21298163">
            <a:off x="5958717" y="4223174"/>
            <a:ext cx="266055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Minor</a:t>
            </a:r>
            <a:r>
              <a:rPr kumimoji="0" lang="en-US" sz="2400" b="0" i="0" u="none" strike="noStrike" kern="0" cap="none" spc="0" normalizeH="0" noProof="0" dirty="0" smtClean="0">
                <a:ln>
                  <a:noFill/>
                </a:ln>
                <a:solidFill>
                  <a:srgbClr val="FF0000"/>
                </a:solidFill>
                <a:effectLst/>
                <a:uLnTx/>
                <a:uFillTx/>
                <a:latin typeface="Gill Sans"/>
                <a:cs typeface="Gill Sans"/>
              </a:rPr>
              <a:t> detail here…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8" name="TextBox 17"/>
          <p:cNvSpPr txBox="1">
            <a:spLocks noChangeArrowheads="1"/>
          </p:cNvSpPr>
          <p:nvPr/>
        </p:nvSpPr>
        <p:spPr bwMode="auto">
          <a:xfrm rot="21298163">
            <a:off x="6703553" y="3710248"/>
            <a:ext cx="28715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9" name="TextBox 18"/>
          <p:cNvSpPr txBox="1"/>
          <p:nvPr/>
        </p:nvSpPr>
        <p:spPr>
          <a:xfrm>
            <a:off x="762000" y="2357735"/>
            <a:ext cx="1524000" cy="400110"/>
          </a:xfrm>
          <a:prstGeom prst="rect">
            <a:avLst/>
          </a:prstGeom>
          <a:noFill/>
        </p:spPr>
        <p:txBody>
          <a:bodyPr wrap="square" rtlCol="0">
            <a:spAutoFit/>
          </a:bodyPr>
          <a:lstStyle/>
          <a:p>
            <a:pPr lvl="0" algn="r">
              <a:defRPr/>
            </a:pPr>
            <a:r>
              <a:rPr lang="en-US" sz="2000" b="0" kern="0" dirty="0" smtClean="0">
                <a:solidFill>
                  <a:srgbClr val="000000"/>
                </a:solidFill>
                <a:latin typeface="Gill Sans"/>
                <a:cs typeface="Gill Sans"/>
              </a:rPr>
              <a:t>Unigram</a:t>
            </a:r>
            <a:endParaRPr lang="en-US" sz="2000" b="0" kern="0" dirty="0">
              <a:solidFill>
                <a:srgbClr val="000000"/>
              </a:solidFill>
              <a:latin typeface="Gill Sans"/>
              <a:cs typeface="Gill Sans"/>
            </a:endParaRPr>
          </a:p>
        </p:txBody>
      </p:sp>
      <p:sp>
        <p:nvSpPr>
          <p:cNvPr id="20" name="TextBox 19"/>
          <p:cNvSpPr txBox="1"/>
          <p:nvPr/>
        </p:nvSpPr>
        <p:spPr>
          <a:xfrm>
            <a:off x="762000" y="3105090"/>
            <a:ext cx="1524000" cy="400110"/>
          </a:xfrm>
          <a:prstGeom prst="rect">
            <a:avLst/>
          </a:prstGeom>
          <a:noFill/>
        </p:spPr>
        <p:txBody>
          <a:bodyPr wrap="square" rtlCol="0">
            <a:spAutoFit/>
          </a:bodyPr>
          <a:lstStyle/>
          <a:p>
            <a:pPr lvl="0" algn="r">
              <a:defRPr/>
            </a:pPr>
            <a:r>
              <a:rPr lang="en-US" sz="2000" b="0" kern="0" dirty="0" smtClean="0">
                <a:solidFill>
                  <a:srgbClr val="000000"/>
                </a:solidFill>
                <a:latin typeface="Gill Sans"/>
                <a:cs typeface="Gill Sans"/>
              </a:rPr>
              <a:t>Bigram</a:t>
            </a:r>
            <a:endParaRPr lang="en-US" sz="2000" b="0" kern="0" dirty="0">
              <a:solidFill>
                <a:srgbClr val="000000"/>
              </a:solidFill>
              <a:latin typeface="Gill Sans"/>
              <a:cs typeface="Gill Sans"/>
            </a:endParaRPr>
          </a:p>
        </p:txBody>
      </p:sp>
      <p:sp>
        <p:nvSpPr>
          <p:cNvPr id="21" name="TextBox 20"/>
          <p:cNvSpPr txBox="1"/>
          <p:nvPr/>
        </p:nvSpPr>
        <p:spPr>
          <a:xfrm>
            <a:off x="0" y="47785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Generalizes to higher-order n-grams</a:t>
            </a:r>
          </a:p>
          <a:p>
            <a:pPr lvl="0" algn="ctr">
              <a:defRPr/>
            </a:pPr>
            <a:r>
              <a:rPr lang="en-US" sz="2000" b="0" kern="0" dirty="0">
                <a:solidFill>
                  <a:srgbClr val="0070C0"/>
                </a:solidFill>
                <a:latin typeface="Gill Sans"/>
                <a:cs typeface="Gill Sans"/>
              </a:rPr>
              <a:t>State of the art models use ~5-grams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87290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smtClean="0">
                <a:solidFill>
                  <a:schemeClr val="tx1"/>
                </a:solidFill>
              </a:rPr>
              <a:t>The two commandments of estimating probability distributions…</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19642105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
        <p:nvSpPr>
          <p:cNvPr id="7" name="Title 1"/>
          <p:cNvSpPr txBox="1">
            <a:spLocks/>
          </p:cNvSpPr>
          <p:nvPr/>
        </p:nvSpPr>
        <p:spPr>
          <a:xfrm>
            <a:off x="0" y="228600"/>
            <a:ext cx="9144000" cy="685800"/>
          </a:xfrm>
          <a:prstGeom prst="rect">
            <a:avLst/>
          </a:prstGeom>
        </p:spPr>
        <p:txBody>
          <a:bodyPr/>
          <a:lstStyle/>
          <a:p>
            <a:pPr lvl="0" algn="ctr">
              <a:defRPr/>
            </a:pPr>
            <a:r>
              <a:rPr lang="en-US" sz="3600" b="0" kern="0" dirty="0">
                <a:solidFill>
                  <a:srgbClr val="FFFFFF"/>
                </a:solidFill>
                <a:latin typeface="Gill Sans"/>
                <a:cs typeface="Gill Sans"/>
              </a:rPr>
              <a:t>Probabilities must sum up to one</a:t>
            </a:r>
          </a:p>
        </p:txBody>
      </p:sp>
    </p:spTree>
    <p:extLst>
      <p:ext uri="{BB962C8B-B14F-4D97-AF65-F5344CB8AC3E}">
        <p14:creationId xmlns:p14="http://schemas.microsoft.com/office/powerpoint/2010/main" val="389478634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
        <p:nvSpPr>
          <p:cNvPr id="5" name="TextBox 4"/>
          <p:cNvSpPr txBox="1">
            <a:spLocks noChangeArrowheads="1"/>
          </p:cNvSpPr>
          <p:nvPr/>
        </p:nvSpPr>
        <p:spPr bwMode="auto">
          <a:xfrm>
            <a:off x="5331078" y="5791200"/>
            <a:ext cx="179297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effectLst/>
                <a:uLnTx/>
                <a:uFillTx/>
                <a:latin typeface="Gill Sans"/>
                <a:cs typeface="Gill Sans"/>
              </a:rPr>
              <a:t>What? Why?</a:t>
            </a:r>
            <a:endParaRPr kumimoji="0" lang="en-US" sz="2000" b="0" i="0" u="none" strike="noStrike" kern="0" cap="none" spc="0" normalizeH="0" baseline="0" noProof="0" dirty="0" smtClean="0">
              <a:ln>
                <a:noFill/>
              </a:ln>
              <a:effectLst/>
              <a:uLnTx/>
              <a:uFillTx/>
              <a:latin typeface="Gill Sans"/>
              <a:cs typeface="Gill Sans"/>
            </a:endParaRPr>
          </a:p>
        </p:txBody>
      </p:sp>
      <p:sp>
        <p:nvSpPr>
          <p:cNvPr id="8" name="Title 1"/>
          <p:cNvSpPr txBox="1">
            <a:spLocks/>
          </p:cNvSpPr>
          <p:nvPr/>
        </p:nvSpPr>
        <p:spPr>
          <a:xfrm>
            <a:off x="0" y="5181600"/>
            <a:ext cx="9144000" cy="685800"/>
          </a:xfrm>
          <a:prstGeom prst="rect">
            <a:avLst/>
          </a:prstGeom>
        </p:spPr>
        <p:txBody>
          <a:bodyPr/>
          <a:lstStyle/>
          <a:p>
            <a:pPr lvl="0" algn="ctr">
              <a:defRPr/>
            </a:pPr>
            <a:r>
              <a:rPr lang="en-US" sz="3600" b="0" kern="0" dirty="0">
                <a:solidFill>
                  <a:srgbClr val="FFFFFF"/>
                </a:solidFill>
                <a:latin typeface="Gill Sans"/>
                <a:cs typeface="Gill Sans"/>
              </a:rPr>
              <a:t>Thou shalt smooth</a:t>
            </a:r>
          </a:p>
        </p:txBody>
      </p:sp>
    </p:spTree>
    <p:extLst>
      <p:ext uri="{BB962C8B-B14F-4D97-AF65-F5344CB8AC3E}">
        <p14:creationId xmlns:p14="http://schemas.microsoft.com/office/powerpoint/2010/main" val="3475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7" y="0"/>
            <a:ext cx="10244481" cy="6858000"/>
          </a:xfrm>
          <a:prstGeom prst="rect">
            <a:avLst/>
          </a:prstGeom>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avlxyz</a:t>
            </a:r>
            <a:r>
              <a:rPr lang="en-US" sz="1000" b="0" dirty="0">
                <a:solidFill>
                  <a:srgbClr val="FFFFFF"/>
                </a:solidFill>
              </a:rPr>
              <a:t>/6898001012/</a:t>
            </a:r>
          </a:p>
        </p:txBody>
      </p:sp>
    </p:spTree>
    <p:extLst>
      <p:ext uri="{BB962C8B-B14F-4D97-AF65-F5344CB8AC3E}">
        <p14:creationId xmlns:p14="http://schemas.microsoft.com/office/powerpoint/2010/main" val="167828253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2564248"/>
            <a:ext cx="9144000" cy="584776"/>
            <a:chOff x="0" y="1929824"/>
            <a:chExt cx="9144000" cy="584776"/>
          </a:xfrm>
        </p:grpSpPr>
        <p:sp>
          <p:nvSpPr>
            <p:cNvPr id="2" name="TextBox 1"/>
            <p:cNvSpPr txBox="1"/>
            <p:nvPr/>
          </p:nvSpPr>
          <p:spPr>
            <a:xfrm>
              <a:off x="0" y="19298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&gt; P (   )</a:t>
              </a:r>
              <a:endParaRPr lang="en-US" sz="3200" b="0" dirty="0">
                <a:solidFill>
                  <a:schemeClr val="bg1"/>
                </a:solidFill>
                <a:latin typeface="Gill Sans"/>
                <a:cs typeface="Gill Sans"/>
              </a:endParaRPr>
            </a:p>
          </p:txBody>
        </p:sp>
        <p:sp>
          <p:nvSpPr>
            <p:cNvPr id="3" name="Oval 2"/>
            <p:cNvSpPr/>
            <p:nvPr/>
          </p:nvSpPr>
          <p:spPr bwMode="auto">
            <a:xfrm>
              <a:off x="3840480" y="21336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 name="Oval 3"/>
            <p:cNvSpPr/>
            <p:nvPr/>
          </p:nvSpPr>
          <p:spPr bwMode="auto">
            <a:xfrm>
              <a:off x="5212080" y="21336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2" name="Group 11"/>
          <p:cNvGrpSpPr/>
          <p:nvPr/>
        </p:nvGrpSpPr>
        <p:grpSpPr>
          <a:xfrm>
            <a:off x="0" y="3225224"/>
            <a:ext cx="9144000" cy="584776"/>
            <a:chOff x="0" y="2768024"/>
            <a:chExt cx="9144000" cy="584776"/>
          </a:xfrm>
        </p:grpSpPr>
        <p:sp>
          <p:nvSpPr>
            <p:cNvPr id="7" name="TextBox 6"/>
            <p:cNvSpPr txBox="1"/>
            <p:nvPr/>
          </p:nvSpPr>
          <p:spPr>
            <a:xfrm>
              <a:off x="0" y="27680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 P (        )</a:t>
              </a:r>
              <a:endParaRPr lang="en-US" sz="3200" b="0" dirty="0">
                <a:solidFill>
                  <a:schemeClr val="bg1"/>
                </a:solidFill>
                <a:latin typeface="Gill Sans"/>
                <a:cs typeface="Gill Sans"/>
              </a:endParaRPr>
            </a:p>
          </p:txBody>
        </p:sp>
        <p:sp>
          <p:nvSpPr>
            <p:cNvPr id="8" name="Oval 7"/>
            <p:cNvSpPr/>
            <p:nvPr/>
          </p:nvSpPr>
          <p:spPr bwMode="auto">
            <a:xfrm>
              <a:off x="38862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5212080" y="29718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57150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3352800" y="29718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391321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Structure of the Course</a:t>
            </a:r>
            <a:endParaRPr lang="en-US" sz="3600" b="0" kern="0" dirty="0">
              <a:solidFill>
                <a:srgbClr val="000000"/>
              </a:solidFill>
              <a:latin typeface="Gill Sans"/>
              <a:cs typeface="Gill Sans"/>
            </a:endParaRP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smtClean="0">
                <a:solidFill>
                  <a:sysClr val="windowText" lastClr="000000"/>
                </a:solidFill>
                <a:latin typeface="Helvetica Neue"/>
                <a:cs typeface="Helvetica Neue"/>
              </a:rPr>
              <a:t>“Core” framework features </a:t>
            </a:r>
            <a:br>
              <a:rPr lang="en-US" sz="2400" b="0" kern="0" dirty="0" smtClean="0">
                <a:solidFill>
                  <a:sysClr val="windowText" lastClr="000000"/>
                </a:solidFill>
                <a:latin typeface="Helvetica Neue"/>
                <a:cs typeface="Helvetica Neue"/>
              </a:rPr>
            </a:br>
            <a:r>
              <a:rPr lang="en-US" sz="2400" b="0" kern="0" dirty="0" smtClean="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Tree>
    <p:extLst>
      <p:ext uri="{BB962C8B-B14F-4D97-AF65-F5344CB8AC3E}">
        <p14:creationId xmlns:p14="http://schemas.microsoft.com/office/powerpoint/2010/main" val="2708670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p:cNvSpPr>
          <p:nvPr/>
        </p:nvSpPr>
        <p:spPr bwMode="auto">
          <a:xfrm>
            <a:off x="0" y="5864423"/>
            <a:ext cx="9144000" cy="307777"/>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000" b="0" dirty="0" smtClean="0">
                <a:solidFill>
                  <a:srgbClr val="000000"/>
                </a:solidFill>
                <a:latin typeface="Gill Sans"/>
                <a:ea typeface="Gill Sans" charset="0"/>
                <a:cs typeface="Gill Sans"/>
                <a:sym typeface="Gill Sans" charset="0"/>
              </a:rPr>
              <a:t>Note: We don’t ever cross sentence boundaries</a:t>
            </a:r>
          </a:p>
        </p:txBody>
      </p:sp>
      <p:sp>
        <p:nvSpPr>
          <p:cNvPr id="38915" name="Rectangle 3"/>
          <p:cNvSpPr>
            <a:spLocks/>
          </p:cNvSpPr>
          <p:nvPr/>
        </p:nvSpPr>
        <p:spPr bwMode="auto">
          <a:xfrm>
            <a:off x="2433637" y="1857998"/>
            <a:ext cx="4500563" cy="1089422"/>
          </a:xfrm>
          <a:prstGeom prst="rect">
            <a:avLst/>
          </a:prstGeom>
          <a:noFill/>
          <a:ln w="12700" cap="flat">
            <a:noFill/>
            <a:miter lim="800000"/>
            <a:headEnd type="none" w="med" len="med"/>
            <a:tailEnd type="none" w="med" len="med"/>
          </a:ln>
        </p:spPr>
        <p:txBody>
          <a:bodyPr lIns="0" tIns="0" rIns="0" bIns="0" anchor="ctr"/>
          <a:lstStyle/>
          <a:p>
            <a:pPr eaLnBrk="1" hangingPunct="1"/>
            <a:r>
              <a:rPr lang="en-US" sz="2200" b="0" dirty="0" smtClean="0">
                <a:solidFill>
                  <a:srgbClr val="000000"/>
                </a:solidFill>
                <a:latin typeface="Gill Sans"/>
                <a:ea typeface="Courier" charset="0"/>
                <a:cs typeface="Gill Sans"/>
                <a:sym typeface="Courier" charset="0"/>
              </a:rPr>
              <a:t>I am Sam</a:t>
            </a:r>
            <a:br>
              <a:rPr lang="en-US" sz="2200" b="0" dirty="0" smtClean="0">
                <a:solidFill>
                  <a:srgbClr val="000000"/>
                </a:solidFill>
                <a:latin typeface="Gill Sans"/>
                <a:ea typeface="Courier" charset="0"/>
                <a:cs typeface="Gill Sans"/>
                <a:sym typeface="Courier" charset="0"/>
              </a:rPr>
            </a:br>
            <a:r>
              <a:rPr lang="en-US" sz="2200" b="0" dirty="0" smtClean="0">
                <a:solidFill>
                  <a:srgbClr val="000000"/>
                </a:solidFill>
                <a:latin typeface="Gill Sans"/>
                <a:ea typeface="Courier" charset="0"/>
                <a:cs typeface="Gill Sans"/>
                <a:sym typeface="Courier" charset="0"/>
              </a:rPr>
              <a:t>Sam I am</a:t>
            </a:r>
          </a:p>
          <a:p>
            <a:pPr eaLnBrk="1" hangingPunct="1"/>
            <a:r>
              <a:rPr lang="en-US" sz="2200" b="0" dirty="0" smtClean="0">
                <a:solidFill>
                  <a:srgbClr val="000000"/>
                </a:solidFill>
                <a:latin typeface="Gill Sans"/>
                <a:ea typeface="Courier" charset="0"/>
                <a:cs typeface="Gill Sans"/>
                <a:sym typeface="Courier" charset="0"/>
              </a:rPr>
              <a:t>I do not like green eggs and ham</a:t>
            </a:r>
          </a:p>
        </p:txBody>
      </p:sp>
      <p:grpSp>
        <p:nvGrpSpPr>
          <p:cNvPr id="2" name="Group 4"/>
          <p:cNvGrpSpPr>
            <a:grpSpLocks/>
          </p:cNvGrpSpPr>
          <p:nvPr/>
        </p:nvGrpSpPr>
        <p:grpSpPr bwMode="auto">
          <a:xfrm>
            <a:off x="1853355" y="1893718"/>
            <a:ext cx="438378" cy="1025798"/>
            <a:chOff x="70" y="32"/>
            <a:chExt cx="392" cy="919"/>
          </a:xfrm>
        </p:grpSpPr>
        <p:sp>
          <p:nvSpPr>
            <p:cNvPr id="38917" name="Rectangle 5"/>
            <p:cNvSpPr>
              <a:spLocks/>
            </p:cNvSpPr>
            <p:nvPr/>
          </p:nvSpPr>
          <p:spPr bwMode="auto">
            <a:xfrm>
              <a:off x="70" y="32"/>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8" name="Rectangle 6"/>
            <p:cNvSpPr>
              <a:spLocks/>
            </p:cNvSpPr>
            <p:nvPr/>
          </p:nvSpPr>
          <p:spPr bwMode="auto">
            <a:xfrm>
              <a:off x="70" y="336"/>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9" name="Rectangle 7"/>
            <p:cNvSpPr>
              <a:spLocks/>
            </p:cNvSpPr>
            <p:nvPr/>
          </p:nvSpPr>
          <p:spPr bwMode="auto">
            <a:xfrm>
              <a:off x="70" y="648"/>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grpSp>
        <p:nvGrpSpPr>
          <p:cNvPr id="3" name="Group 8"/>
          <p:cNvGrpSpPr>
            <a:grpSpLocks/>
          </p:cNvGrpSpPr>
          <p:nvPr/>
        </p:nvGrpSpPr>
        <p:grpSpPr bwMode="auto">
          <a:xfrm>
            <a:off x="3538683" y="1893718"/>
            <a:ext cx="3226970" cy="1025798"/>
            <a:chOff x="112" y="32"/>
            <a:chExt cx="2891" cy="919"/>
          </a:xfrm>
        </p:grpSpPr>
        <p:sp>
          <p:nvSpPr>
            <p:cNvPr id="38921" name="Rectangle 9"/>
            <p:cNvSpPr>
              <a:spLocks/>
            </p:cNvSpPr>
            <p:nvPr/>
          </p:nvSpPr>
          <p:spPr bwMode="auto">
            <a:xfrm>
              <a:off x="112" y="32"/>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2" name="Rectangle 10"/>
            <p:cNvSpPr>
              <a:spLocks/>
            </p:cNvSpPr>
            <p:nvPr/>
          </p:nvSpPr>
          <p:spPr bwMode="auto">
            <a:xfrm>
              <a:off x="112" y="336"/>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3" name="Rectangle 11"/>
            <p:cNvSpPr>
              <a:spLocks/>
            </p:cNvSpPr>
            <p:nvPr/>
          </p:nvSpPr>
          <p:spPr bwMode="auto">
            <a:xfrm>
              <a:off x="2540" y="648"/>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sp>
        <p:nvSpPr>
          <p:cNvPr id="38924" name="Rectangle 12"/>
          <p:cNvSpPr>
            <a:spLocks/>
          </p:cNvSpPr>
          <p:nvPr/>
        </p:nvSpPr>
        <p:spPr bwMode="auto">
          <a:xfrm>
            <a:off x="3559223" y="3057436"/>
            <a:ext cx="1996039"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Training Corpus</a:t>
            </a:r>
          </a:p>
        </p:txBody>
      </p:sp>
      <p:sp>
        <p:nvSpPr>
          <p:cNvPr id="38925" name="Rectangle 13"/>
          <p:cNvSpPr>
            <a:spLocks/>
          </p:cNvSpPr>
          <p:nvPr/>
        </p:nvSpPr>
        <p:spPr bwMode="auto">
          <a:xfrm>
            <a:off x="1621035" y="1862465"/>
            <a:ext cx="5862041" cy="1125141"/>
          </a:xfrm>
          <a:prstGeom prst="rect">
            <a:avLst/>
          </a:prstGeom>
          <a:noFill/>
          <a:ln w="25400" cap="flat">
            <a:solidFill>
              <a:schemeClr val="bg1"/>
            </a:solidFill>
            <a:prstDash val="solid"/>
            <a:miter lim="800000"/>
            <a:headEnd type="none" w="med" len="med"/>
            <a:tailEnd type="none" w="med" len="med"/>
          </a:ln>
        </p:spPr>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sp>
        <p:nvSpPr>
          <p:cNvPr id="38926" name="Rectangle 14"/>
          <p:cNvSpPr>
            <a:spLocks/>
          </p:cNvSpPr>
          <p:nvPr/>
        </p:nvSpPr>
        <p:spPr bwMode="auto">
          <a:xfrm>
            <a:off x="1189435" y="4157990"/>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38927" name="Rectangle 15"/>
          <p:cNvSpPr>
            <a:spLocks/>
          </p:cNvSpPr>
          <p:nvPr/>
        </p:nvSpPr>
        <p:spPr bwMode="auto">
          <a:xfrm>
            <a:off x="0" y="5509232"/>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Bigram Probability Estimates</a:t>
            </a: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Example: Bigram Language Model</a:t>
            </a:r>
          </a:p>
        </p:txBody>
      </p:sp>
    </p:spTree>
    <p:extLst>
      <p:ext uri="{BB962C8B-B14F-4D97-AF65-F5344CB8AC3E}">
        <p14:creationId xmlns:p14="http://schemas.microsoft.com/office/powerpoint/2010/main" val="378874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89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9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89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89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autoUpdateAnimBg="0"/>
      <p:bldP spid="38924" grpId="0" autoUpdateAnimBg="0"/>
      <p:bldP spid="38925" grpId="0" animBg="1"/>
      <p:bldP spid="38926" grpId="0" animBg="1" autoUpdateAnimBg="0"/>
      <p:bldP spid="3892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p:cNvSpPr>
          <p:nvPr/>
        </p:nvSpPr>
        <p:spPr bwMode="auto">
          <a:xfrm>
            <a:off x="776884" y="3998883"/>
            <a:ext cx="2080617"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P(I like ham)</a:t>
            </a:r>
          </a:p>
        </p:txBody>
      </p:sp>
      <p:sp>
        <p:nvSpPr>
          <p:cNvPr id="40965" name="Rectangle 5"/>
          <p:cNvSpPr>
            <a:spLocks/>
          </p:cNvSpPr>
          <p:nvPr/>
        </p:nvSpPr>
        <p:spPr bwMode="auto">
          <a:xfrm>
            <a:off x="1339453" y="4543594"/>
            <a:ext cx="6741914"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P( I | &lt;s&gt; ) P( like | I ) P( ham | like ) P( &lt;/s&gt; | ham )</a:t>
            </a:r>
          </a:p>
        </p:txBody>
      </p:sp>
      <p:sp>
        <p:nvSpPr>
          <p:cNvPr id="40970" name="Rectangle 10"/>
          <p:cNvSpPr>
            <a:spLocks/>
          </p:cNvSpPr>
          <p:nvPr/>
        </p:nvSpPr>
        <p:spPr bwMode="auto">
          <a:xfrm>
            <a:off x="1339456" y="4981150"/>
            <a:ext cx="759023"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0</a:t>
            </a:r>
          </a:p>
        </p:txBody>
      </p:sp>
      <p:sp>
        <p:nvSpPr>
          <p:cNvPr id="12" name="Rectangle 14"/>
          <p:cNvSpPr>
            <a:spLocks/>
          </p:cNvSpPr>
          <p:nvPr/>
        </p:nvSpPr>
        <p:spPr bwMode="auto">
          <a:xfrm>
            <a:off x="1189435" y="1761401"/>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13" name="Rectangle 15"/>
          <p:cNvSpPr>
            <a:spLocks/>
          </p:cNvSpPr>
          <p:nvPr/>
        </p:nvSpPr>
        <p:spPr bwMode="auto">
          <a:xfrm>
            <a:off x="2790908" y="3112643"/>
            <a:ext cx="3532668"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Bigram Probability Estimates</a:t>
            </a:r>
          </a:p>
        </p:txBody>
      </p:sp>
      <p:sp>
        <p:nvSpPr>
          <p:cNvPr id="15" name="TextBox 14"/>
          <p:cNvSpPr txBox="1"/>
          <p:nvPr/>
        </p:nvSpPr>
        <p:spPr>
          <a:xfrm rot="21096713">
            <a:off x="1336256" y="5475422"/>
            <a:ext cx="2212565" cy="461665"/>
          </a:xfrm>
          <a:prstGeom prst="rect">
            <a:avLst/>
          </a:prstGeom>
          <a:noFill/>
        </p:spPr>
        <p:txBody>
          <a:bodyPr wrap="none" rtlCol="0">
            <a:spAutoFit/>
          </a:bodyPr>
          <a:lstStyle/>
          <a:p>
            <a:r>
              <a:rPr lang="en-US" sz="2400" b="0" dirty="0" smtClean="0">
                <a:solidFill>
                  <a:srgbClr val="FF0000"/>
                </a:solidFill>
                <a:latin typeface="Gill Sans"/>
                <a:cs typeface="Gill Sans"/>
              </a:rPr>
              <a:t>Why is this bad?</a:t>
            </a:r>
            <a:endParaRPr lang="en-US" sz="2400" b="0" dirty="0">
              <a:solidFill>
                <a:srgbClr val="FF0000"/>
              </a:solidFill>
              <a:latin typeface="Gill Sans"/>
              <a:cs typeface="Gill Sans"/>
            </a:endParaRPr>
          </a:p>
        </p:txBody>
      </p:sp>
      <p:sp>
        <p:nvSpPr>
          <p:cNvPr id="9" name="TextBox 8"/>
          <p:cNvSpPr txBox="1">
            <a:spLocks noChangeArrowheads="1"/>
          </p:cNvSpPr>
          <p:nvPr/>
        </p:nvSpPr>
        <p:spPr bwMode="auto">
          <a:xfrm>
            <a:off x="6934200" y="6248400"/>
            <a:ext cx="2007431"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Issue: </a:t>
            </a:r>
            <a:r>
              <a:rPr kumimoji="0" lang="en-US" sz="2400" b="0" i="0" u="none" strike="noStrike" kern="0" cap="none" spc="0" normalizeH="0" baseline="0" noProof="0" dirty="0" err="1" smtClean="0">
                <a:ln>
                  <a:noFill/>
                </a:ln>
                <a:solidFill>
                  <a:srgbClr val="FF0000"/>
                </a:solidFill>
                <a:effectLst/>
                <a:uLnTx/>
                <a:uFillTx/>
                <a:latin typeface="Gill Sans"/>
                <a:cs typeface="Gill Sans"/>
              </a:rPr>
              <a:t>Sparsity</a:t>
            </a:r>
            <a:r>
              <a:rPr kumimoji="0" lang="en-US" sz="2400" b="0" i="0" u="none" strike="noStrike" kern="0" cap="none" spc="0" normalizeH="0" baseline="0" noProof="0" dirty="0" smtClean="0">
                <a:ln>
                  <a:noFill/>
                </a:ln>
                <a:solidFill>
                  <a:srgbClr val="FF0000"/>
                </a:solidFill>
                <a:effectLst/>
                <a:uLnTx/>
                <a:uFillTx/>
                <a:latin typeface="Gill Sans"/>
                <a:cs typeface="Gill Sans"/>
              </a:rPr>
              <a:t>!</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a:t>
            </a:r>
            <a:r>
              <a:rPr lang="en-US" sz="3600" b="0" kern="0" dirty="0" err="1">
                <a:solidFill>
                  <a:srgbClr val="000000"/>
                </a:solidFill>
                <a:latin typeface="Gill Sans"/>
                <a:cs typeface="Gill Sans"/>
              </a:rPr>
              <a:t>Sparsity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238415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utoUpdateAnimBg="0"/>
      <p:bldP spid="40970" grpId="0" autoUpdateAnimBg="0"/>
      <p:bldP spid="15"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Thou shalt smooth!</a:t>
            </a:r>
          </a:p>
        </p:txBody>
      </p:sp>
      <p:sp>
        <p:nvSpPr>
          <p:cNvPr id="5" name="TextBox 4"/>
          <p:cNvSpPr txBox="1"/>
          <p:nvPr/>
        </p:nvSpPr>
        <p:spPr>
          <a:xfrm>
            <a:off x="0" y="1752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Zeros are bad for any statistical estimator</a:t>
            </a:r>
          </a:p>
        </p:txBody>
      </p:sp>
      <p:sp>
        <p:nvSpPr>
          <p:cNvPr id="6" name="TextBox 5"/>
          <p:cNvSpPr txBox="1"/>
          <p:nvPr/>
        </p:nvSpPr>
        <p:spPr>
          <a:xfrm>
            <a:off x="0" y="2133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endParaRPr lang="en-US" sz="2000" b="0" kern="0" dirty="0" smtClean="0">
              <a:solidFill>
                <a:srgbClr val="0070C0"/>
              </a:solidFill>
              <a:latin typeface="Gill Sans"/>
              <a:cs typeface="Gill Sans"/>
            </a:endParaRPr>
          </a:p>
        </p:txBody>
      </p:sp>
      <p:sp>
        <p:nvSpPr>
          <p:cNvPr id="7" name="TextBox 6"/>
          <p:cNvSpPr txBox="1"/>
          <p:nvPr/>
        </p:nvSpPr>
        <p:spPr>
          <a:xfrm>
            <a:off x="0" y="3102114"/>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Robin Hood Philosophy: Take from the rich (seen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r>
              <a:rPr lang="en-US" sz="2400" b="0" kern="0" dirty="0" smtClean="0">
                <a:solidFill>
                  <a:srgbClr val="000000"/>
                </a:solidFill>
                <a:latin typeface="Gill Sans"/>
                <a:cs typeface="Gill Sans"/>
              </a:rPr>
              <a:t>)</a:t>
            </a:r>
            <a:br>
              <a:rPr lang="en-US" sz="2400" b="0" kern="0" dirty="0" smtClean="0">
                <a:solidFill>
                  <a:srgbClr val="000000"/>
                </a:solidFill>
                <a:latin typeface="Gill Sans"/>
                <a:cs typeface="Gill Sans"/>
              </a:rPr>
            </a:br>
            <a:r>
              <a:rPr lang="en-US" sz="2400" b="0" kern="0" dirty="0" smtClean="0">
                <a:solidFill>
                  <a:srgbClr val="000000"/>
                </a:solidFill>
                <a:latin typeface="Gill Sans"/>
                <a:cs typeface="Gill Sans"/>
              </a:rPr>
              <a:t> </a:t>
            </a:r>
            <a:r>
              <a:rPr lang="en-US" sz="2400" b="0" kern="0" dirty="0">
                <a:solidFill>
                  <a:srgbClr val="000000"/>
                </a:solidFill>
                <a:latin typeface="Gill Sans"/>
                <a:cs typeface="Gill Sans"/>
              </a:rPr>
              <a:t>and give to the poor (unseen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p>
        </p:txBody>
      </p:sp>
      <p:sp>
        <p:nvSpPr>
          <p:cNvPr id="8" name="TextBox 7"/>
          <p:cNvSpPr txBox="1"/>
          <p:nvPr/>
        </p:nvSpPr>
        <p:spPr>
          <a:xfrm>
            <a:off x="0" y="3810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endParaRPr lang="en-US" sz="2000" b="0" kern="0" dirty="0" smtClean="0">
              <a:solidFill>
                <a:srgbClr val="0070C0"/>
              </a:solidFill>
              <a:latin typeface="Gill Sans"/>
              <a:cs typeface="Gill Sans"/>
            </a:endParaRPr>
          </a:p>
        </p:txBody>
      </p:sp>
      <p:sp>
        <p:nvSpPr>
          <p:cNvPr id="9" name="TextBox 8"/>
          <p:cNvSpPr txBox="1"/>
          <p:nvPr/>
        </p:nvSpPr>
        <p:spPr>
          <a:xfrm>
            <a:off x="0" y="4800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Lots of techniques:</a:t>
            </a:r>
          </a:p>
        </p:txBody>
      </p:sp>
      <p:sp>
        <p:nvSpPr>
          <p:cNvPr id="10" name="TextBox 9"/>
          <p:cNvSpPr txBox="1"/>
          <p:nvPr/>
        </p:nvSpPr>
        <p:spPr>
          <a:xfrm>
            <a:off x="0" y="5181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Laplace, Good-Turing, Katz </a:t>
            </a:r>
            <a:r>
              <a:rPr lang="en-US" sz="2000" b="0" kern="0" dirty="0" err="1">
                <a:solidFill>
                  <a:srgbClr val="0070C0"/>
                </a:solidFill>
                <a:latin typeface="Gill Sans"/>
                <a:cs typeface="Gill Sans"/>
              </a:rPr>
              <a:t>backoff</a:t>
            </a:r>
            <a:r>
              <a:rPr lang="en-US" sz="2000" b="0" kern="0" dirty="0">
                <a:solidFill>
                  <a:srgbClr val="0070C0"/>
                </a:solidFill>
                <a:latin typeface="Gill Sans"/>
                <a:cs typeface="Gill Sans"/>
              </a:rPr>
              <a:t>, </a:t>
            </a:r>
            <a:r>
              <a:rPr lang="en-US" sz="2000" b="0" kern="0" dirty="0" err="1">
                <a:solidFill>
                  <a:srgbClr val="0070C0"/>
                </a:solidFill>
                <a:latin typeface="Gill Sans"/>
                <a:cs typeface="Gill Sans"/>
              </a:rPr>
              <a:t>Jelinek</a:t>
            </a:r>
            <a:r>
              <a:rPr lang="en-US" sz="2000" b="0" kern="0" dirty="0">
                <a:solidFill>
                  <a:srgbClr val="0070C0"/>
                </a:solidFill>
                <a:latin typeface="Gill Sans"/>
                <a:cs typeface="Gill Sans"/>
              </a:rPr>
              <a:t>-Mercer</a:t>
            </a:r>
          </a:p>
          <a:p>
            <a:pPr lvl="0" algn="ctr">
              <a:defRPr/>
            </a:pPr>
            <a:r>
              <a:rPr lang="en-US" sz="2000" b="0" kern="0" dirty="0" err="1">
                <a:solidFill>
                  <a:srgbClr val="0070C0"/>
                </a:solidFill>
                <a:latin typeface="Gill Sans"/>
                <a:cs typeface="Gill Sans"/>
              </a:rPr>
              <a:t>Kneser</a:t>
            </a:r>
            <a:r>
              <a:rPr lang="en-US" sz="2000" b="0" kern="0" dirty="0">
                <a:solidFill>
                  <a:srgbClr val="0070C0"/>
                </a:solidFill>
                <a:latin typeface="Gill Sans"/>
                <a:cs typeface="Gill Sans"/>
              </a:rPr>
              <a:t>-Ney represents best practice</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4087507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rot="21298163">
            <a:off x="5060086" y="1177872"/>
            <a:ext cx="2881363" cy="830997"/>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Learn fancy words for simple ideas!</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
        <p:nvSpPr>
          <p:cNvPr id="6" name="TextBox 5"/>
          <p:cNvSpPr txBox="1"/>
          <p:nvPr/>
        </p:nvSpPr>
        <p:spPr>
          <a:xfrm>
            <a:off x="0" y="2891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Simplest and oldest smoothing technique</a:t>
            </a:r>
          </a:p>
        </p:txBody>
      </p:sp>
      <p:sp>
        <p:nvSpPr>
          <p:cNvPr id="7" name="TextBox 6"/>
          <p:cNvSpPr txBox="1"/>
          <p:nvPr/>
        </p:nvSpPr>
        <p:spPr>
          <a:xfrm>
            <a:off x="0" y="3272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Just add 1 to all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counts including the unseen ones</a:t>
            </a:r>
          </a:p>
        </p:txBody>
      </p:sp>
      <p:sp>
        <p:nvSpPr>
          <p:cNvPr id="8" name="TextBox 7"/>
          <p:cNvSpPr txBox="1"/>
          <p:nvPr/>
        </p:nvSpPr>
        <p:spPr>
          <a:xfrm>
            <a:off x="0" y="3653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 what do the revised estimates look like?</a:t>
            </a:r>
          </a:p>
        </p:txBody>
      </p:sp>
    </p:spTree>
    <p:extLst>
      <p:ext uri="{BB962C8B-B14F-4D97-AF65-F5344CB8AC3E}">
        <p14:creationId xmlns:p14="http://schemas.microsoft.com/office/powerpoint/2010/main" val="2953881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p:cNvSpPr>
          <p:nvPr/>
        </p:nvSpPr>
        <p:spPr bwMode="auto">
          <a:xfrm>
            <a:off x="0" y="2133659"/>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chemeClr val="bg1"/>
                </a:solidFill>
                <a:latin typeface="Gill Sans"/>
                <a:ea typeface="Gill Sans" charset="0"/>
                <a:cs typeface="Gill Sans"/>
                <a:sym typeface="Gill Sans" charset="0"/>
              </a:rPr>
              <a:t>Unigrams</a:t>
            </a:r>
          </a:p>
        </p:txBody>
      </p:sp>
      <p:sp>
        <p:nvSpPr>
          <p:cNvPr id="47107" name="Line 3"/>
          <p:cNvSpPr>
            <a:spLocks noChangeShapeType="1"/>
          </p:cNvSpPr>
          <p:nvPr/>
        </p:nvSpPr>
        <p:spPr bwMode="auto">
          <a:xfrm rot="10800000">
            <a:off x="4058844" y="2870001"/>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08" name="Picture 4"/>
          <p:cNvPicPr>
            <a:picLocks noChangeAspect="1" noChangeArrowheads="1"/>
          </p:cNvPicPr>
          <p:nvPr/>
        </p:nvPicPr>
        <p:blipFill>
          <a:blip r:embed="rId3" cstate="print"/>
          <a:srcRect/>
          <a:stretch>
            <a:fillRect/>
          </a:stretch>
        </p:blipFill>
        <p:spPr bwMode="auto">
          <a:xfrm>
            <a:off x="995959" y="2557462"/>
            <a:ext cx="2482453" cy="625078"/>
          </a:xfrm>
          <a:prstGeom prst="rect">
            <a:avLst/>
          </a:prstGeom>
          <a:noFill/>
          <a:ln w="12700" cap="flat">
            <a:noFill/>
            <a:miter lim="800000"/>
            <a:headEnd/>
            <a:tailEnd/>
          </a:ln>
        </p:spPr>
      </p:pic>
      <p:pic>
        <p:nvPicPr>
          <p:cNvPr id="47109" name="Picture 5"/>
          <p:cNvPicPr>
            <a:picLocks noChangeAspect="1" noChangeArrowheads="1"/>
          </p:cNvPicPr>
          <p:nvPr/>
        </p:nvPicPr>
        <p:blipFill>
          <a:blip r:embed="rId4" cstate="print"/>
          <a:srcRect/>
          <a:stretch>
            <a:fillRect/>
          </a:stretch>
        </p:blipFill>
        <p:spPr bwMode="auto">
          <a:xfrm>
            <a:off x="5210774" y="2713732"/>
            <a:ext cx="1526977" cy="312539"/>
          </a:xfrm>
          <a:prstGeom prst="rect">
            <a:avLst/>
          </a:prstGeom>
          <a:noFill/>
          <a:ln w="12700" cap="flat">
            <a:noFill/>
            <a:miter lim="800000"/>
            <a:headEnd/>
            <a:tailEnd/>
          </a:ln>
        </p:spPr>
      </p:pic>
      <p:pic>
        <p:nvPicPr>
          <p:cNvPr id="47110" name="Picture 6"/>
          <p:cNvPicPr>
            <a:picLocks noChangeAspect="1" noChangeArrowheads="1"/>
          </p:cNvPicPr>
          <p:nvPr/>
        </p:nvPicPr>
        <p:blipFill>
          <a:blip r:embed="rId5" cstate="print"/>
          <a:srcRect/>
          <a:stretch>
            <a:fillRect/>
          </a:stretch>
        </p:blipFill>
        <p:spPr bwMode="auto">
          <a:xfrm>
            <a:off x="6773466" y="2544068"/>
            <a:ext cx="1303734" cy="651867"/>
          </a:xfrm>
          <a:prstGeom prst="rect">
            <a:avLst/>
          </a:prstGeom>
          <a:noFill/>
          <a:ln w="12700" cap="flat">
            <a:noFill/>
            <a:miter lim="800000"/>
            <a:headEnd/>
            <a:tailEnd/>
          </a:ln>
        </p:spPr>
      </p:pic>
      <p:sp>
        <p:nvSpPr>
          <p:cNvPr id="47111" name="Rectangle 7"/>
          <p:cNvSpPr>
            <a:spLocks/>
          </p:cNvSpPr>
          <p:nvPr/>
        </p:nvSpPr>
        <p:spPr bwMode="auto">
          <a:xfrm>
            <a:off x="0" y="3664803"/>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chemeClr val="bg1"/>
                </a:solidFill>
                <a:latin typeface="Gill Sans"/>
                <a:ea typeface="Gill Sans" charset="0"/>
                <a:cs typeface="Gill Sans"/>
                <a:sym typeface="Gill Sans" charset="0"/>
              </a:rPr>
              <a:t>Bigrams</a:t>
            </a:r>
          </a:p>
        </p:txBody>
      </p:sp>
      <p:sp>
        <p:nvSpPr>
          <p:cNvPr id="47112" name="Line 8"/>
          <p:cNvSpPr>
            <a:spLocks noChangeShapeType="1"/>
          </p:cNvSpPr>
          <p:nvPr/>
        </p:nvSpPr>
        <p:spPr bwMode="auto">
          <a:xfrm rot="10800000">
            <a:off x="4074318" y="4434483"/>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13" name="Picture 9"/>
          <p:cNvPicPr>
            <a:picLocks noChangeAspect="1" noChangeArrowheads="1"/>
          </p:cNvPicPr>
          <p:nvPr/>
        </p:nvPicPr>
        <p:blipFill>
          <a:blip r:embed="rId6" cstate="print"/>
          <a:srcRect/>
          <a:stretch>
            <a:fillRect/>
          </a:stretch>
        </p:blipFill>
        <p:spPr bwMode="auto">
          <a:xfrm>
            <a:off x="4918468" y="4273749"/>
            <a:ext cx="1973461" cy="321469"/>
          </a:xfrm>
          <a:prstGeom prst="rect">
            <a:avLst/>
          </a:prstGeom>
          <a:noFill/>
          <a:ln w="12700" cap="flat">
            <a:noFill/>
            <a:miter lim="800000"/>
            <a:headEnd/>
            <a:tailEnd/>
          </a:ln>
        </p:spPr>
      </p:pic>
      <p:pic>
        <p:nvPicPr>
          <p:cNvPr id="47114" name="Picture 10"/>
          <p:cNvPicPr>
            <a:picLocks noChangeAspect="1" noChangeArrowheads="1"/>
          </p:cNvPicPr>
          <p:nvPr/>
        </p:nvPicPr>
        <p:blipFill>
          <a:blip r:embed="rId7" cstate="print"/>
          <a:srcRect/>
          <a:stretch>
            <a:fillRect/>
          </a:stretch>
        </p:blipFill>
        <p:spPr bwMode="auto">
          <a:xfrm>
            <a:off x="533400" y="4130874"/>
            <a:ext cx="3339703" cy="607219"/>
          </a:xfrm>
          <a:prstGeom prst="rect">
            <a:avLst/>
          </a:prstGeom>
          <a:noFill/>
          <a:ln w="12700" cap="flat">
            <a:noFill/>
            <a:miter lim="800000"/>
            <a:headEnd/>
            <a:tailEnd/>
          </a:ln>
        </p:spPr>
      </p:pic>
      <p:pic>
        <p:nvPicPr>
          <p:cNvPr id="47115" name="Picture 11"/>
          <p:cNvPicPr>
            <a:picLocks noChangeAspect="1" noChangeArrowheads="1"/>
          </p:cNvPicPr>
          <p:nvPr/>
        </p:nvPicPr>
        <p:blipFill>
          <a:blip r:embed="rId8" cstate="print"/>
          <a:srcRect/>
          <a:stretch>
            <a:fillRect/>
          </a:stretch>
        </p:blipFill>
        <p:spPr bwMode="auto">
          <a:xfrm>
            <a:off x="6990159" y="4117479"/>
            <a:ext cx="1696641" cy="634008"/>
          </a:xfrm>
          <a:prstGeom prst="rect">
            <a:avLst/>
          </a:prstGeom>
          <a:noFill/>
          <a:ln w="12700" cap="flat">
            <a:noFill/>
            <a:miter lim="800000"/>
            <a:headEnd/>
            <a:tailEnd/>
          </a:ln>
        </p:spPr>
      </p:pic>
      <p:sp>
        <p:nvSpPr>
          <p:cNvPr id="15" name="TextBox 14"/>
          <p:cNvSpPr txBox="1"/>
          <p:nvPr/>
        </p:nvSpPr>
        <p:spPr>
          <a:xfrm>
            <a:off x="5638800" y="6320135"/>
            <a:ext cx="3397685" cy="461665"/>
          </a:xfrm>
          <a:prstGeom prst="rect">
            <a:avLst/>
          </a:prstGeom>
          <a:noFill/>
        </p:spPr>
        <p:txBody>
          <a:bodyPr wrap="none" rtlCol="0">
            <a:spAutoFit/>
          </a:bodyPr>
          <a:lstStyle/>
          <a:p>
            <a:r>
              <a:rPr lang="en-US" sz="2400" b="0" dirty="0" smtClean="0">
                <a:solidFill>
                  <a:srgbClr val="FF0000"/>
                </a:solidFill>
                <a:latin typeface="Gill Sans"/>
                <a:cs typeface="Gill Sans"/>
              </a:rPr>
              <a:t>What if we don’t know </a:t>
            </a:r>
            <a:r>
              <a:rPr lang="en-US" sz="2400" b="0" i="1" dirty="0" smtClean="0">
                <a:solidFill>
                  <a:srgbClr val="FF0000"/>
                </a:solidFill>
                <a:latin typeface="Gill Sans"/>
                <a:cs typeface="Gill Sans"/>
              </a:rPr>
              <a:t>V</a:t>
            </a:r>
            <a:r>
              <a:rPr lang="en-US"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
        <p:nvSpPr>
          <p:cNvPr id="16" name="TextBox 15"/>
          <p:cNvSpPr txBox="1"/>
          <p:nvPr/>
        </p:nvSpPr>
        <p:spPr>
          <a:xfrm>
            <a:off x="609600" y="4643735"/>
            <a:ext cx="3956281" cy="461665"/>
          </a:xfrm>
          <a:prstGeom prst="rect">
            <a:avLst/>
          </a:prstGeom>
          <a:noFill/>
        </p:spPr>
        <p:txBody>
          <a:bodyPr wrap="none" rtlCol="0">
            <a:spAutoFit/>
          </a:bodyPr>
          <a:lstStyle/>
          <a:p>
            <a:r>
              <a:rPr lang="en-US" sz="2400" b="0" dirty="0" smtClean="0">
                <a:solidFill>
                  <a:srgbClr val="FF0000"/>
                </a:solidFill>
                <a:latin typeface="Gill Sans"/>
                <a:cs typeface="Gill Sans"/>
              </a:rPr>
              <a:t>Careful, don’t confuse the </a:t>
            </a:r>
            <a:r>
              <a:rPr lang="en-US" sz="2400" b="0" i="1" dirty="0" smtClean="0">
                <a:solidFill>
                  <a:srgbClr val="FF0000"/>
                </a:solidFill>
                <a:latin typeface="Gill Sans"/>
                <a:cs typeface="Gill Sans"/>
              </a:rPr>
              <a:t>N</a:t>
            </a:r>
            <a:r>
              <a:rPr lang="en-US" sz="2400" b="0" dirty="0" smtClean="0">
                <a:solidFill>
                  <a:srgbClr val="FF0000"/>
                </a:solidFill>
                <a:latin typeface="Gill Sans"/>
                <a:cs typeface="Gill Sans"/>
              </a:rPr>
              <a:t>’s!</a:t>
            </a:r>
            <a:endParaRPr lang="en-US" sz="3200" b="0" dirty="0">
              <a:solidFill>
                <a:srgbClr val="FF0000"/>
              </a:solidFill>
              <a:latin typeface="Gill Sans"/>
              <a:cs typeface="Gill Sans"/>
            </a:endParaRP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Tree>
    <p:extLst>
      <p:ext uri="{BB962C8B-B14F-4D97-AF65-F5344CB8AC3E}">
        <p14:creationId xmlns:p14="http://schemas.microsoft.com/office/powerpoint/2010/main" val="1224954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nimBg="1"/>
      <p:bldP spid="47111" grpId="0"/>
      <p:bldP spid="47112" grpId="0" animBg="1"/>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2" cstate="print"/>
          <a:srcRect/>
          <a:stretch>
            <a:fillRect/>
          </a:stretch>
        </p:blipFill>
        <p:spPr bwMode="auto">
          <a:xfrm>
            <a:off x="2616993" y="4991698"/>
            <a:ext cx="1750219" cy="267891"/>
          </a:xfrm>
          <a:prstGeom prst="rect">
            <a:avLst/>
          </a:prstGeom>
          <a:noFill/>
          <a:ln w="12700" cap="flat">
            <a:noFill/>
            <a:miter lim="800000"/>
            <a:headEnd/>
            <a:tailEnd/>
          </a:ln>
        </p:spPr>
      </p:pic>
      <p:pic>
        <p:nvPicPr>
          <p:cNvPr id="63492" name="Picture 4"/>
          <p:cNvPicPr>
            <a:picLocks noChangeAspect="1" noChangeArrowheads="1"/>
          </p:cNvPicPr>
          <p:nvPr/>
        </p:nvPicPr>
        <p:blipFill>
          <a:blip r:embed="rId3" cstate="print"/>
          <a:srcRect/>
          <a:stretch>
            <a:fillRect/>
          </a:stretch>
        </p:blipFill>
        <p:spPr bwMode="auto">
          <a:xfrm>
            <a:off x="5653090" y="4884539"/>
            <a:ext cx="1241227" cy="687586"/>
          </a:xfrm>
          <a:prstGeom prst="rect">
            <a:avLst/>
          </a:prstGeom>
          <a:noFill/>
          <a:ln w="12700" cap="flat">
            <a:noFill/>
            <a:miter lim="800000"/>
            <a:headEnd/>
            <a:tailEnd/>
          </a:ln>
        </p:spPr>
      </p:pic>
      <p:pic>
        <p:nvPicPr>
          <p:cNvPr id="63493" name="Picture 5"/>
          <p:cNvPicPr>
            <a:picLocks noChangeAspect="1" noChangeArrowheads="1"/>
          </p:cNvPicPr>
          <p:nvPr/>
        </p:nvPicPr>
        <p:blipFill>
          <a:blip r:embed="rId4" cstate="print"/>
          <a:srcRect/>
          <a:stretch>
            <a:fillRect/>
          </a:stretch>
        </p:blipFill>
        <p:spPr bwMode="auto">
          <a:xfrm>
            <a:off x="2143720" y="3982640"/>
            <a:ext cx="6009680" cy="312539"/>
          </a:xfrm>
          <a:prstGeom prst="rect">
            <a:avLst/>
          </a:prstGeom>
          <a:noFill/>
          <a:ln w="12700" cap="flat">
            <a:noFill/>
            <a:miter lim="800000"/>
            <a:headEnd/>
            <a:tailEnd/>
          </a:ln>
        </p:spPr>
      </p:pic>
      <p:pic>
        <p:nvPicPr>
          <p:cNvPr id="63494" name="Picture 6"/>
          <p:cNvPicPr>
            <a:picLocks noChangeAspect="1" noChangeArrowheads="1"/>
          </p:cNvPicPr>
          <p:nvPr/>
        </p:nvPicPr>
        <p:blipFill>
          <a:blip r:embed="rId5" cstate="print"/>
          <a:srcRect/>
          <a:stretch>
            <a:fillRect/>
          </a:stretch>
        </p:blipFill>
        <p:spPr bwMode="auto">
          <a:xfrm>
            <a:off x="1241821" y="3429000"/>
            <a:ext cx="2437805" cy="312539"/>
          </a:xfrm>
          <a:prstGeom prst="rect">
            <a:avLst/>
          </a:prstGeom>
          <a:noFill/>
          <a:ln w="12700" cap="flat">
            <a:noFill/>
            <a:miter lim="800000"/>
            <a:headEnd/>
            <a:tailEnd/>
          </a:ln>
        </p:spPr>
      </p:pic>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Jelinek</a:t>
            </a:r>
            <a:r>
              <a:rPr lang="en-US" sz="3600" b="0" kern="0" dirty="0">
                <a:solidFill>
                  <a:srgbClr val="000000"/>
                </a:solidFill>
                <a:latin typeface="Gill Sans"/>
                <a:cs typeface="Gill Sans"/>
              </a:rPr>
              <a:t>-Mercer Smoothing: Interpolation</a:t>
            </a:r>
          </a:p>
        </p:txBody>
      </p:sp>
      <p:sp>
        <p:nvSpPr>
          <p:cNvPr id="9" name="TextBox 8"/>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Mix </a:t>
            </a:r>
            <a:r>
              <a:rPr lang="en-US" sz="2400" b="0" kern="0" dirty="0" smtClean="0">
                <a:solidFill>
                  <a:srgbClr val="000000"/>
                </a:solidFill>
                <a:latin typeface="Gill Sans"/>
                <a:cs typeface="Gill Sans"/>
              </a:rPr>
              <a:t>higher-order with lower-order models to defeat </a:t>
            </a:r>
            <a:r>
              <a:rPr lang="en-US" sz="2400" b="0" kern="0" dirty="0" err="1">
                <a:solidFill>
                  <a:srgbClr val="000000"/>
                </a:solidFill>
                <a:latin typeface="Gill Sans"/>
                <a:cs typeface="Gill Sans"/>
              </a:rPr>
              <a:t>sparsity</a:t>
            </a:r>
            <a:endParaRPr lang="en-US" sz="2400" b="0" kern="0" dirty="0">
              <a:solidFill>
                <a:srgbClr val="000000"/>
              </a:solidFill>
              <a:latin typeface="Gill Sans"/>
              <a:cs typeface="Gill Sans"/>
            </a:endParaRPr>
          </a:p>
        </p:txBody>
      </p:sp>
      <p:sp>
        <p:nvSpPr>
          <p:cNvPr id="10" name="TextBox 9"/>
          <p:cNvSpPr txBox="1"/>
          <p:nvPr/>
        </p:nvSpPr>
        <p:spPr>
          <a:xfrm>
            <a:off x="0" y="1981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Mix = Weighted Linear Combination</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246623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4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a:blip r:embed="rId2" cstate="print"/>
          <a:srcRect/>
          <a:stretch>
            <a:fillRect/>
          </a:stretch>
        </p:blipFill>
        <p:spPr bwMode="auto">
          <a:xfrm>
            <a:off x="1663304" y="4547592"/>
            <a:ext cx="3464719" cy="696516"/>
          </a:xfrm>
          <a:prstGeom prst="rect">
            <a:avLst/>
          </a:prstGeom>
          <a:noFill/>
          <a:ln w="12700" cap="flat">
            <a:noFill/>
            <a:miter lim="800000"/>
            <a:headEnd/>
            <a:tailEnd/>
          </a:ln>
        </p:spPr>
      </p:pic>
      <p:pic>
        <p:nvPicPr>
          <p:cNvPr id="77828" name="Picture 4"/>
          <p:cNvPicPr>
            <a:picLocks noChangeAspect="1" noChangeArrowheads="1"/>
          </p:cNvPicPr>
          <p:nvPr/>
        </p:nvPicPr>
        <p:blipFill>
          <a:blip r:embed="rId3" cstate="print"/>
          <a:srcRect/>
          <a:stretch>
            <a:fillRect/>
          </a:stretch>
        </p:blipFill>
        <p:spPr bwMode="auto">
          <a:xfrm>
            <a:off x="1279326" y="3645694"/>
            <a:ext cx="6893719" cy="678656"/>
          </a:xfrm>
          <a:prstGeom prst="rect">
            <a:avLst/>
          </a:prstGeom>
          <a:noFill/>
          <a:ln w="12700" cap="flat">
            <a:noFill/>
            <a:miter lim="800000"/>
            <a:headEnd/>
            <a:tailEnd/>
          </a:ln>
        </p:spPr>
      </p:pic>
      <p:grpSp>
        <p:nvGrpSpPr>
          <p:cNvPr id="2" name="Group 5"/>
          <p:cNvGrpSpPr>
            <a:grpSpLocks/>
          </p:cNvGrpSpPr>
          <p:nvPr/>
        </p:nvGrpSpPr>
        <p:grpSpPr bwMode="auto">
          <a:xfrm>
            <a:off x="1288256" y="5550694"/>
            <a:ext cx="7322344" cy="392906"/>
            <a:chOff x="0" y="0"/>
            <a:chExt cx="6560" cy="352"/>
          </a:xfrm>
        </p:grpSpPr>
        <p:sp>
          <p:nvSpPr>
            <p:cNvPr id="77830" name="Rectangle 6"/>
            <p:cNvSpPr>
              <a:spLocks/>
            </p:cNvSpPr>
            <p:nvPr/>
          </p:nvSpPr>
          <p:spPr bwMode="auto">
            <a:xfrm>
              <a:off x="792" y="0"/>
              <a:ext cx="5768" cy="352"/>
            </a:xfrm>
            <a:prstGeom prst="rect">
              <a:avLst/>
            </a:prstGeom>
            <a:noFill/>
            <a:ln w="12700" cap="flat">
              <a:noFill/>
              <a:miter lim="800000"/>
              <a:headEnd type="none" w="med" len="med"/>
              <a:tailEnd type="none" w="med" len="med"/>
            </a:ln>
          </p:spPr>
          <p:txBody>
            <a:bodyPr lIns="0" tIns="0" rIns="0" bIns="0" anchor="ctr"/>
            <a:lstStyle/>
            <a:p>
              <a:pPr algn="ctr" eaLnBrk="1" hangingPunct="1"/>
              <a:r>
                <a:rPr lang="en-US" sz="2200" b="0" dirty="0" smtClean="0">
                  <a:solidFill>
                    <a:srgbClr val="000000"/>
                  </a:solidFill>
                  <a:latin typeface="Gill Sans"/>
                  <a:ea typeface="Gill Sans" charset="0"/>
                  <a:cs typeface="Gill Sans"/>
                  <a:sym typeface="Gill Sans" charset="0"/>
                </a:rPr>
                <a:t>= number of different contexts </a:t>
              </a:r>
              <a:r>
                <a:rPr lang="en-US" sz="2200" b="0" i="1" dirty="0" err="1" smtClean="0">
                  <a:solidFill>
                    <a:srgbClr val="000000"/>
                  </a:solidFill>
                  <a:latin typeface="Gill Sans"/>
                  <a:ea typeface="Gill Sans" charset="0"/>
                  <a:cs typeface="Gill Sans"/>
                  <a:sym typeface="Gill Sans" charset="0"/>
                </a:rPr>
                <a:t>w</a:t>
              </a:r>
              <a:r>
                <a:rPr lang="en-US" sz="2200" b="0" i="1" baseline="-25000" dirty="0" err="1" smtClean="0">
                  <a:solidFill>
                    <a:srgbClr val="000000"/>
                  </a:solidFill>
                  <a:latin typeface="Gill Sans"/>
                  <a:ea typeface="Gill Sans" charset="0"/>
                  <a:cs typeface="Gill Sans"/>
                  <a:sym typeface="Gill Sans" charset="0"/>
                </a:rPr>
                <a:t>i</a:t>
              </a:r>
              <a:r>
                <a:rPr lang="en-US" sz="2200" b="0" baseline="-6000" dirty="0" smtClean="0">
                  <a:solidFill>
                    <a:srgbClr val="000000"/>
                  </a:solidFill>
                  <a:latin typeface="Gill Sans"/>
                  <a:ea typeface="Gill Sans" charset="0"/>
                  <a:cs typeface="Gill Sans"/>
                  <a:sym typeface="Gill Sans" charset="0"/>
                </a:rPr>
                <a:t> </a:t>
              </a:r>
              <a:r>
                <a:rPr lang="en-US" sz="2200" b="0" dirty="0" smtClean="0">
                  <a:solidFill>
                    <a:srgbClr val="000000"/>
                  </a:solidFill>
                  <a:latin typeface="Gill Sans"/>
                  <a:ea typeface="Gill Sans" charset="0"/>
                  <a:cs typeface="Gill Sans"/>
                  <a:sym typeface="Gill Sans" charset="0"/>
                </a:rPr>
                <a:t>has appeared in</a:t>
              </a:r>
            </a:p>
          </p:txBody>
        </p:sp>
        <p:pic>
          <p:nvPicPr>
            <p:cNvPr id="77831" name="Picture 7"/>
            <p:cNvPicPr>
              <a:picLocks noChangeAspect="1" noChangeArrowheads="1"/>
            </p:cNvPicPr>
            <p:nvPr/>
          </p:nvPicPr>
          <p:blipFill>
            <a:blip r:embed="rId4" cstate="print"/>
            <a:srcRect/>
            <a:stretch>
              <a:fillRect/>
            </a:stretch>
          </p:blipFill>
          <p:spPr bwMode="auto">
            <a:xfrm>
              <a:off x="0" y="44"/>
              <a:ext cx="880" cy="264"/>
            </a:xfrm>
            <a:prstGeom prst="rect">
              <a:avLst/>
            </a:prstGeom>
            <a:noFill/>
            <a:ln w="12700" cap="flat">
              <a:noFill/>
              <a:miter lim="800000"/>
              <a:headEnd/>
              <a:tailEnd/>
            </a:ln>
          </p:spPr>
        </p:pic>
      </p:gr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a:t>
            </a:r>
          </a:p>
        </p:txBody>
      </p:sp>
      <p:sp>
        <p:nvSpPr>
          <p:cNvPr id="10" name="TextBox 9"/>
          <p:cNvSpPr txBox="1"/>
          <p:nvPr/>
        </p:nvSpPr>
        <p:spPr>
          <a:xfrm>
            <a:off x="0" y="1600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Interpolate discounted model with a </a:t>
            </a: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special </a:t>
            </a:r>
            <a:r>
              <a:rPr lang="en-US" sz="2400" b="0" kern="0" dirty="0">
                <a:solidFill>
                  <a:srgbClr val="000000"/>
                </a:solidFill>
                <a:latin typeface="Gill Sans"/>
                <a:cs typeface="Gill Sans"/>
              </a:rPr>
              <a:t>“continuation” </a:t>
            </a:r>
            <a:r>
              <a:rPr lang="en-US" sz="2400" b="0" i="1" kern="0" dirty="0" smtClean="0">
                <a:solidFill>
                  <a:srgbClr val="000000"/>
                </a:solidFill>
                <a:latin typeface="Gill Sans"/>
                <a:cs typeface="Gill Sans"/>
              </a:rPr>
              <a:t>n</a:t>
            </a:r>
            <a:r>
              <a:rPr lang="en-US" sz="2400" b="0" kern="0" dirty="0" smtClean="0">
                <a:solidFill>
                  <a:srgbClr val="000000"/>
                </a:solidFill>
                <a:latin typeface="Gill Sans"/>
                <a:cs typeface="Gill Sans"/>
              </a:rPr>
              <a:t>-gram </a:t>
            </a:r>
            <a:r>
              <a:rPr lang="en-US" sz="2400" b="0" kern="0" dirty="0">
                <a:solidFill>
                  <a:srgbClr val="000000"/>
                </a:solidFill>
                <a:latin typeface="Gill Sans"/>
                <a:cs typeface="Gill Sans"/>
              </a:rPr>
              <a:t>model</a:t>
            </a:r>
          </a:p>
        </p:txBody>
      </p:sp>
      <p:sp>
        <p:nvSpPr>
          <p:cNvPr id="11" name="TextBox 10"/>
          <p:cNvSpPr txBox="1"/>
          <p:nvPr/>
        </p:nvSpPr>
        <p:spPr>
          <a:xfrm>
            <a:off x="0" y="23430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Based on appearance of </a:t>
            </a:r>
            <a:r>
              <a:rPr lang="en-US" sz="2000" b="0" i="1" kern="0" dirty="0" smtClean="0">
                <a:solidFill>
                  <a:srgbClr val="0070C0"/>
                </a:solidFill>
                <a:latin typeface="Gill Sans"/>
                <a:cs typeface="Gill Sans"/>
              </a:rPr>
              <a:t>n</a:t>
            </a:r>
            <a:r>
              <a:rPr lang="en-US" sz="2000" b="0" kern="0" dirty="0" smtClean="0">
                <a:solidFill>
                  <a:srgbClr val="0070C0"/>
                </a:solidFill>
                <a:latin typeface="Gill Sans"/>
                <a:cs typeface="Gill Sans"/>
              </a:rPr>
              <a:t>-</a:t>
            </a:r>
            <a:r>
              <a:rPr lang="en-US" sz="2000" b="0" kern="0" dirty="0" smtClean="0">
                <a:solidFill>
                  <a:srgbClr val="0070C0"/>
                </a:solidFill>
                <a:latin typeface="Gill Sans"/>
                <a:cs typeface="Gill Sans"/>
              </a:rPr>
              <a:t>grams </a:t>
            </a:r>
            <a:r>
              <a:rPr lang="en-US" sz="2000" b="0" kern="0" dirty="0">
                <a:solidFill>
                  <a:srgbClr val="0070C0"/>
                </a:solidFill>
                <a:latin typeface="Gill Sans"/>
                <a:cs typeface="Gill Sans"/>
              </a:rPr>
              <a:t>in different contexts</a:t>
            </a:r>
          </a:p>
          <a:p>
            <a:pPr lvl="0" algn="ctr">
              <a:defRPr/>
            </a:pPr>
            <a:r>
              <a:rPr lang="en-US" sz="2000" b="0" kern="0" dirty="0">
                <a:solidFill>
                  <a:srgbClr val="0070C0"/>
                </a:solidFill>
                <a:latin typeface="Gill Sans"/>
                <a:cs typeface="Gill Sans"/>
              </a:rPr>
              <a:t>Excellent performance, state of the art</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930174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8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 Intuition</a:t>
            </a:r>
          </a:p>
        </p:txBody>
      </p:sp>
      <p:sp>
        <p:nvSpPr>
          <p:cNvPr id="5" name="TextBox 4"/>
          <p:cNvSpPr txBox="1"/>
          <p:nvPr/>
        </p:nvSpPr>
        <p:spPr>
          <a:xfrm>
            <a:off x="0" y="2819400"/>
            <a:ext cx="9144000" cy="1200328"/>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 can’t see without my __________</a:t>
            </a:r>
          </a:p>
          <a:p>
            <a:pPr lvl="0" algn="ctr">
              <a:defRPr/>
            </a:pPr>
            <a:r>
              <a:rPr lang="en-US" sz="2400" b="0" kern="0" dirty="0">
                <a:solidFill>
                  <a:srgbClr val="000000"/>
                </a:solidFill>
                <a:latin typeface="Gill Sans"/>
                <a:cs typeface="Gill Sans"/>
              </a:rPr>
              <a:t>“San Francisco” occurs a lot</a:t>
            </a:r>
          </a:p>
          <a:p>
            <a:pPr lvl="0" algn="ctr">
              <a:defRPr/>
            </a:pPr>
            <a:r>
              <a:rPr lang="en-US" sz="2400" b="0" kern="0" dirty="0">
                <a:solidFill>
                  <a:srgbClr val="000000"/>
                </a:solidFill>
                <a:latin typeface="Gill Sans"/>
                <a:cs typeface="Gill Sans"/>
              </a:rPr>
              <a:t>I can’t see without my Francisco?</a:t>
            </a:r>
          </a:p>
        </p:txBody>
      </p:sp>
    </p:spTree>
    <p:extLst>
      <p:ext uri="{BB962C8B-B14F-4D97-AF65-F5344CB8AC3E}">
        <p14:creationId xmlns:p14="http://schemas.microsoft.com/office/powerpoint/2010/main" val="3252112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700" y="2311400"/>
            <a:ext cx="7073900" cy="1016000"/>
          </a:xfrm>
          <a:prstGeom prst="rect">
            <a:avLst/>
          </a:prstGeom>
        </p:spPr>
      </p:pic>
      <p:pic>
        <p:nvPicPr>
          <p:cNvPr id="5" name="Picture 4"/>
          <p:cNvPicPr>
            <a:picLocks noChangeAspect="1"/>
          </p:cNvPicPr>
          <p:nvPr/>
        </p:nvPicPr>
        <p:blipFill>
          <a:blip r:embed="rId3"/>
          <a:stretch>
            <a:fillRect/>
          </a:stretch>
        </p:blipFill>
        <p:spPr>
          <a:xfrm>
            <a:off x="2057400" y="36957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endParaRPr lang="en-US" sz="3600" b="0" kern="0" dirty="0">
              <a:solidFill>
                <a:srgbClr val="000000"/>
              </a:solidFill>
              <a:latin typeface="Gill Sans"/>
              <a:cs typeface="Gill Sans"/>
            </a:endParaRPr>
          </a:p>
        </p:txBody>
      </p:sp>
      <p:sp>
        <p:nvSpPr>
          <p:cNvPr id="10" name="TextBox 9"/>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Let’s break all the rules:</a:t>
            </a:r>
          </a:p>
        </p:txBody>
      </p:sp>
      <p:sp>
        <p:nvSpPr>
          <p:cNvPr id="11" name="TextBox 10"/>
          <p:cNvSpPr txBox="1"/>
          <p:nvPr/>
        </p:nvSpPr>
        <p:spPr>
          <a:xfrm>
            <a:off x="0" y="55581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But throw </a:t>
            </a:r>
            <a:r>
              <a:rPr lang="en-US" sz="2400" b="0" i="1" kern="0" dirty="0" smtClean="0">
                <a:solidFill>
                  <a:srgbClr val="000000"/>
                </a:solidFill>
                <a:latin typeface="Gill Sans"/>
                <a:cs typeface="Gill Sans"/>
              </a:rPr>
              <a:t>lots</a:t>
            </a:r>
            <a:r>
              <a:rPr lang="en-US" sz="2400" b="0" kern="0" dirty="0" smtClean="0">
                <a:solidFill>
                  <a:srgbClr val="000000"/>
                </a:solidFill>
                <a:latin typeface="Gill Sans"/>
                <a:cs typeface="Gill Sans"/>
              </a:rPr>
              <a:t> of data at the problem!</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2949331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smtClean="0">
                <a:solidFill>
                  <a:schemeClr val="tx1"/>
                </a:solidFill>
              </a:rPr>
              <a:t>What the</a:t>
            </a:r>
            <a:r>
              <a:rPr lang="mr-IN" sz="3600" b="0" dirty="0" smtClean="0">
                <a:solidFill>
                  <a:schemeClr val="tx1"/>
                </a:solidFill>
              </a:rPr>
              <a:t>…</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415198422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5" name="TextBox 4"/>
          <p:cNvSpPr txBox="1"/>
          <p:nvPr/>
        </p:nvSpPr>
        <p:spPr>
          <a:xfrm>
            <a:off x="0" y="49530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Spark is a better MapReduce with a few more “niceties”!</a:t>
            </a:r>
            <a:endParaRPr lang="en-US" sz="2400" b="0" dirty="0">
              <a:solidFill>
                <a:schemeClr val="bg1"/>
              </a:solidFill>
              <a:latin typeface="Gill Sans"/>
              <a:cs typeface="Gill Sans"/>
            </a:endParaRPr>
          </a:p>
        </p:txBody>
      </p:sp>
      <p:sp>
        <p:nvSpPr>
          <p:cNvPr id="7" name="TextBox 6"/>
          <p:cNvSpPr txBox="1"/>
          <p:nvPr/>
        </p:nvSpPr>
        <p:spPr>
          <a:xfrm>
            <a:off x="0" y="57912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Moving forward: generic reference to “mapper” and “reducers”</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733347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447800" y="18739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41599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grpSp>
        <p:nvGrpSpPr>
          <p:cNvPr id="12" name="Group 11"/>
          <p:cNvGrpSpPr/>
          <p:nvPr/>
        </p:nvGrpSpPr>
        <p:grpSpPr>
          <a:xfrm>
            <a:off x="2133600" y="18867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41910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5074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4218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
        <p:nvSpPr>
          <p:cNvPr id="22" name="TextBox 21"/>
          <p:cNvSpPr txBox="1">
            <a:spLocks noChangeArrowheads="1"/>
          </p:cNvSpPr>
          <p:nvPr/>
        </p:nvSpPr>
        <p:spPr bwMode="auto">
          <a:xfrm>
            <a:off x="2491741" y="1873984"/>
            <a:ext cx="2953353"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b="0" kern="0" dirty="0" smtClean="0">
              <a:solidFill>
                <a:schemeClr val="bg1"/>
              </a:solidFill>
              <a:latin typeface="Gill Sans"/>
              <a:cs typeface="Gill Sans"/>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S(C|A B) = f(A B C)/f(A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S(D|A B) = f(A B D)/f(A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S(E|A B) = f(A B E)/f(A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 </a:t>
            </a: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2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Implementation: Pairs!</a:t>
            </a:r>
          </a:p>
        </p:txBody>
      </p:sp>
      <p:sp>
        <p:nvSpPr>
          <p:cNvPr id="24" name="TextBox 23"/>
          <p:cNvSpPr txBox="1"/>
          <p:nvPr/>
        </p:nvSpPr>
        <p:spPr>
          <a:xfrm>
            <a:off x="0" y="1443335"/>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Straightforward approach: count each order separately</a:t>
            </a:r>
          </a:p>
        </p:txBody>
      </p:sp>
      <p:sp>
        <p:nvSpPr>
          <p:cNvPr id="25" name="TextBox 24"/>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More clever approach: count all orders together</a:t>
            </a:r>
          </a:p>
        </p:txBody>
      </p:sp>
    </p:spTree>
    <p:extLst>
      <p:ext uri="{BB962C8B-B14F-4D97-AF65-F5344CB8AC3E}">
        <p14:creationId xmlns:p14="http://schemas.microsoft.com/office/powerpoint/2010/main" val="3880808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2"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Additional Optimizations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Replace strings with integers</a:t>
            </a:r>
          </a:p>
        </p:txBody>
      </p:sp>
      <p:sp>
        <p:nvSpPr>
          <p:cNvPr id="6" name="TextBox 5"/>
          <p:cNvSpPr txBox="1"/>
          <p:nvPr/>
        </p:nvSpPr>
        <p:spPr>
          <a:xfrm>
            <a:off x="0" y="2971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Assign ids based on frequency (better compression using </a:t>
            </a:r>
            <a:r>
              <a:rPr lang="en-US" sz="2000" b="0" kern="0" dirty="0" err="1">
                <a:solidFill>
                  <a:srgbClr val="0070C0"/>
                </a:solidFill>
                <a:latin typeface="Gill Sans"/>
                <a:cs typeface="Gill Sans"/>
              </a:rPr>
              <a:t>vbyte</a:t>
            </a:r>
            <a:r>
              <a:rPr lang="en-US" sz="2000" b="0" kern="0" dirty="0">
                <a:solidFill>
                  <a:srgbClr val="0070C0"/>
                </a:solidFill>
                <a:latin typeface="Gill Sans"/>
                <a:cs typeface="Gill Sans"/>
              </a:rPr>
              <a:t>)</a:t>
            </a:r>
            <a:endParaRPr lang="en-US" sz="2000" b="0" kern="0" dirty="0" smtClean="0">
              <a:solidFill>
                <a:srgbClr val="0070C0"/>
              </a:solidFill>
              <a:latin typeface="Gill Sans"/>
              <a:cs typeface="Gill Sans"/>
            </a:endParaRPr>
          </a:p>
        </p:txBody>
      </p:sp>
      <p:sp>
        <p:nvSpPr>
          <p:cNvPr id="7" name="TextBox 6"/>
          <p:cNvSpPr txBox="1"/>
          <p:nvPr/>
        </p:nvSpPr>
        <p:spPr>
          <a:xfrm>
            <a:off x="0" y="3584376"/>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Partition by bigram for better load balancing</a:t>
            </a:r>
          </a:p>
        </p:txBody>
      </p:sp>
      <p:sp>
        <p:nvSpPr>
          <p:cNvPr id="8" name="TextBox 7"/>
          <p:cNvSpPr txBox="1"/>
          <p:nvPr/>
        </p:nvSpPr>
        <p:spPr>
          <a:xfrm>
            <a:off x="0" y="3965376"/>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Replicate all unigram counts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2526230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30147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smtClean="0">
                <a:solidFill>
                  <a:srgbClr val="FF0000"/>
                </a:solidFill>
                <a:latin typeface="Gill Sans"/>
                <a:cs typeface="Gill Sans"/>
              </a:rPr>
              <a:t>vs. Count</a:t>
            </a:r>
            <a:r>
              <a:rPr lang="en-US" sz="2400" b="0" kern="0" dirty="0" smtClean="0">
                <a:solidFill>
                  <a:srgbClr val="FF0000"/>
                </a:solidFill>
                <a:latin typeface="Gill Sans"/>
                <a:cs typeface="Gill Sans"/>
              </a:rPr>
              <a:t> and</a:t>
            </a:r>
            <a:r>
              <a:rPr lang="en-US" sz="2400" b="0" kern="0" noProof="0" dirty="0" smtClean="0">
                <a:solidFill>
                  <a:srgbClr val="FF0000"/>
                </a:solidFill>
                <a:latin typeface="Gill Sans"/>
                <a:cs typeface="Gill Sans"/>
              </a:rPr>
              <a:t> </a:t>
            </a:r>
            <a:r>
              <a:rPr lang="en-US" sz="2400" b="0" kern="0" dirty="0" smtClean="0">
                <a:solidFill>
                  <a:srgbClr val="FF0000"/>
                </a:solidFill>
                <a:latin typeface="Gill Sans"/>
                <a:cs typeface="Gill Sans"/>
              </a:rPr>
              <a:t>divide</a:t>
            </a:r>
            <a:r>
              <a:rPr lang="en-US" sz="2400" b="0" kern="0" noProof="0" dirty="0" smtClean="0">
                <a:solidFill>
                  <a:srgbClr val="FF0000"/>
                </a:solidFill>
                <a:latin typeface="Gill Sans"/>
                <a:cs typeface="Gill Sans"/>
              </a:rPr>
              <a:t> (m</a:t>
            </a:r>
            <a:r>
              <a:rPr kumimoji="0" lang="en-US" sz="2400" b="0" i="0" u="none" strike="noStrike" kern="0" cap="none" spc="0" normalizeH="0" baseline="0" dirty="0" smtClean="0">
                <a:ln>
                  <a:noFill/>
                </a:ln>
                <a:solidFill>
                  <a:srgbClr val="FF0000"/>
                </a:solidFill>
                <a:effectLst/>
                <a:uLnTx/>
                <a:uFillTx/>
                <a:latin typeface="Gill Sans"/>
                <a:cs typeface="Gill Sans"/>
              </a:rPr>
              <a:t>ore</a:t>
            </a:r>
            <a:r>
              <a:rPr kumimoji="0" lang="en-US" sz="2400" b="0" i="0" u="none" strike="noStrike" kern="0" cap="none" spc="0" normalizeH="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(Boxing)</a:t>
            </a:r>
          </a:p>
        </p:txBody>
      </p:sp>
    </p:spTree>
    <p:extLst>
      <p:ext uri="{BB962C8B-B14F-4D97-AF65-F5344CB8AC3E}">
        <p14:creationId xmlns:p14="http://schemas.microsoft.com/office/powerpoint/2010/main" val="3009236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FFFFFF"/>
                </a:solidFill>
                <a:latin typeface="Gill Sans"/>
                <a:cs typeface="Gill Sans"/>
              </a:rPr>
              <a:t>Statistical Machine Translation</a:t>
            </a:r>
          </a:p>
        </p:txBody>
      </p:sp>
    </p:spTree>
    <p:extLst>
      <p:ext uri="{BB962C8B-B14F-4D97-AF65-F5344CB8AC3E}">
        <p14:creationId xmlns:p14="http://schemas.microsoft.com/office/powerpoint/2010/main" val="308668784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1740383446"/>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777"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Statistical Machine Translation</a:t>
            </a:r>
          </a:p>
        </p:txBody>
      </p:sp>
    </p:spTree>
    <p:extLst>
      <p:ext uri="{BB962C8B-B14F-4D97-AF65-F5344CB8AC3E}">
        <p14:creationId xmlns:p14="http://schemas.microsoft.com/office/powerpoint/2010/main" val="359809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681307881"/>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2017"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Translation as a Tiling Problem</a:t>
            </a:r>
          </a:p>
        </p:txBody>
      </p:sp>
    </p:spTree>
    <p:extLst>
      <p:ext uri="{BB962C8B-B14F-4D97-AF65-F5344CB8AC3E}">
        <p14:creationId xmlns:p14="http://schemas.microsoft.com/office/powerpoint/2010/main" val="11230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N-vs-SB-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28" y="2286000"/>
            <a:ext cx="5673372" cy="3003550"/>
          </a:xfrm>
          <a:prstGeom prst="rect">
            <a:avLst/>
          </a:prstGeom>
        </p:spPr>
      </p:pic>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Running Time</a:t>
            </a:r>
          </a:p>
        </p:txBody>
      </p:sp>
    </p:spTree>
    <p:extLst>
      <p:ext uri="{BB962C8B-B14F-4D97-AF65-F5344CB8AC3E}">
        <p14:creationId xmlns:p14="http://schemas.microsoft.com/office/powerpoint/2010/main" val="15756533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MT-LM-size"/>
          <p:cNvPicPr>
            <a:picLocks noChangeAspect="1" noChangeArrowheads="1"/>
          </p:cNvPicPr>
          <p:nvPr/>
        </p:nvPicPr>
        <p:blipFill>
          <a:blip r:embed="rId2" cstate="print"/>
          <a:srcRect/>
          <a:stretch>
            <a:fillRect/>
          </a:stretch>
        </p:blipFill>
        <p:spPr bwMode="auto">
          <a:xfrm>
            <a:off x="819150" y="12954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Translation Quality</a:t>
            </a:r>
          </a:p>
        </p:txBody>
      </p:sp>
    </p:spTree>
    <p:extLst>
      <p:ext uri="{BB962C8B-B14F-4D97-AF65-F5344CB8AC3E}">
        <p14:creationId xmlns:p14="http://schemas.microsoft.com/office/powerpoint/2010/main" val="225364723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smtClean="0">
                <a:solidFill>
                  <a:schemeClr val="bg1"/>
                </a:solidFill>
                <a:latin typeface="Gill Sans"/>
                <a:cs typeface="Gill Sans"/>
              </a:rPr>
              <a:t>English</a:t>
            </a:r>
            <a:endParaRPr lang="en-US" sz="2800" dirty="0">
              <a:solidFill>
                <a:schemeClr val="bg1"/>
              </a:solidFill>
              <a:latin typeface="Gill Sans"/>
              <a:cs typeface="Gill Sans"/>
            </a:endParaRP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smtClean="0">
                <a:latin typeface="Gill Sans"/>
                <a:cs typeface="Gill Sans"/>
              </a:rPr>
              <a:t>French</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5" name="Title 1"/>
          <p:cNvSpPr txBox="1">
            <a:spLocks/>
          </p:cNvSpPr>
          <p:nvPr/>
        </p:nvSpPr>
        <p:spPr>
          <a:xfrm>
            <a:off x="0" y="0"/>
            <a:ext cx="9144000" cy="685800"/>
          </a:xfrm>
          <a:prstGeom prst="rect">
            <a:avLst/>
          </a:prstGeom>
        </p:spPr>
        <p:txBody>
          <a:bodyPr/>
          <a:lstStyle/>
          <a:p>
            <a:pPr lvl="0" algn="ctr">
              <a:defRPr/>
            </a:pPr>
            <a:r>
              <a:rPr lang="en-US" sz="3600" b="0" kern="0" dirty="0">
                <a:solidFill>
                  <a:srgbClr val="FFFFFF"/>
                </a:solidFill>
                <a:latin typeface="Gill Sans"/>
                <a:cs typeface="Gill Sans"/>
              </a:rPr>
              <a:t>What’s actually going on?</a:t>
            </a:r>
          </a:p>
        </p:txBody>
      </p:sp>
    </p:spTree>
    <p:extLst>
      <p:ext uri="{BB962C8B-B14F-4D97-AF65-F5344CB8AC3E}">
        <p14:creationId xmlns:p14="http://schemas.microsoft.com/office/powerpoint/2010/main" val="2599093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recognize speech</a:t>
            </a:r>
            <a:endParaRPr lang="en-US" sz="2800" b="0" dirty="0">
              <a:solidFill>
                <a:srgbClr val="FFFFFF"/>
              </a:solidFill>
              <a:latin typeface="Gill Sans"/>
              <a:cs typeface="Gill Sans"/>
            </a:endParaRPr>
          </a:p>
        </p:txBody>
      </p:sp>
      <p:sp>
        <p:nvSpPr>
          <p:cNvPr id="15" name="TextBox 14"/>
          <p:cNvSpPr txBox="1"/>
          <p:nvPr/>
        </p:nvSpPr>
        <p:spPr>
          <a:xfrm>
            <a:off x="0" y="3591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wreck a nice beach</a:t>
            </a:r>
            <a:endParaRPr lang="en-US" sz="2800" b="0" dirty="0">
              <a:solidFill>
                <a:srgbClr val="FFFFFF"/>
              </a:solidFill>
              <a:latin typeface="Gill Sans"/>
              <a:cs typeface="Gill Sans"/>
            </a:endParaRPr>
          </a:p>
        </p:txBody>
      </p:sp>
      <p:sp>
        <p:nvSpPr>
          <p:cNvPr id="18" name="TextBox 17"/>
          <p:cNvSpPr txBox="1"/>
          <p:nvPr/>
        </p:nvSpPr>
        <p:spPr>
          <a:xfrm>
            <a:off x="6297667" y="1381780"/>
            <a:ext cx="1259780" cy="523220"/>
          </a:xfrm>
          <a:prstGeom prst="rect">
            <a:avLst/>
          </a:prstGeom>
          <a:noFill/>
        </p:spPr>
        <p:txBody>
          <a:bodyPr wrap="none" rtlCol="0">
            <a:spAutoFit/>
          </a:bodyPr>
          <a:lstStyle/>
          <a:p>
            <a:r>
              <a:rPr lang="en-US" sz="2800" dirty="0" smtClean="0">
                <a:solidFill>
                  <a:schemeClr val="bg1"/>
                </a:solidFill>
                <a:latin typeface="Gill Sans"/>
                <a:cs typeface="Gill Sans"/>
              </a:rPr>
              <a:t>Signal</a:t>
            </a:r>
            <a:endParaRPr lang="en-US" sz="2800" dirty="0">
              <a:solidFill>
                <a:schemeClr val="bg1"/>
              </a:solidFill>
              <a:latin typeface="Gill Sans"/>
              <a:cs typeface="Gill Sans"/>
            </a:endParaRPr>
          </a:p>
        </p:txBody>
      </p:sp>
      <p:sp>
        <p:nvSpPr>
          <p:cNvPr id="19" name="TextBox 18"/>
          <p:cNvSpPr txBox="1"/>
          <p:nvPr/>
        </p:nvSpPr>
        <p:spPr>
          <a:xfrm>
            <a:off x="3221077" y="1762780"/>
            <a:ext cx="1022561" cy="523220"/>
          </a:xfrm>
          <a:prstGeom prst="rect">
            <a:avLst/>
          </a:prstGeom>
          <a:noFill/>
        </p:spPr>
        <p:txBody>
          <a:bodyPr wrap="none" rtlCol="0">
            <a:spAutoFit/>
          </a:bodyPr>
          <a:lstStyle/>
          <a:p>
            <a:pPr algn="r"/>
            <a:r>
              <a:rPr lang="en-US" sz="2800" dirty="0" smtClean="0">
                <a:latin typeface="Gill Sans"/>
                <a:cs typeface="Gill Sans"/>
              </a:rPr>
              <a:t>Text</a:t>
            </a:r>
            <a:endParaRPr lang="en-US" sz="2800" dirty="0">
              <a:latin typeface="Gill Sans"/>
              <a:cs typeface="Gill Sans"/>
            </a:endParaRPr>
          </a:p>
        </p:txBody>
      </p:sp>
      <p:cxnSp>
        <p:nvCxnSpPr>
          <p:cNvPr id="20" name="Straight Arrow Connector 19"/>
          <p:cNvCxnSpPr>
            <a:stCxn id="18" idx="1"/>
            <a:endCxn id="19"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spTree>
    <p:extLst>
      <p:ext uri="{BB962C8B-B14F-4D97-AF65-F5344CB8AC3E}">
        <p14:creationId xmlns:p14="http://schemas.microsoft.com/office/powerpoint/2010/main" val="881827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Structure of the Course</a:t>
            </a:r>
            <a:endParaRPr lang="en-US" sz="3600" b="0" kern="0" dirty="0">
              <a:solidFill>
                <a:srgbClr val="000000"/>
              </a:solidFill>
              <a:latin typeface="Gill Sans"/>
              <a:cs typeface="Gill Sans"/>
            </a:endParaRP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smtClean="0">
                <a:solidFill>
                  <a:sysClr val="windowText" lastClr="000000"/>
                </a:solidFill>
                <a:latin typeface="Helvetica Neue"/>
                <a:cs typeface="Helvetica Neue"/>
              </a:rPr>
              <a:t>“Core” framework features </a:t>
            </a:r>
            <a:br>
              <a:rPr lang="en-US" sz="2400" b="0" kern="0" dirty="0" smtClean="0">
                <a:solidFill>
                  <a:sysClr val="windowText" lastClr="000000"/>
                </a:solidFill>
                <a:latin typeface="Helvetica Neue"/>
                <a:cs typeface="Helvetica Neue"/>
              </a:rPr>
            </a:br>
            <a:r>
              <a:rPr lang="en-US" sz="2400" b="0" kern="0" dirty="0" smtClean="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
        <p:nvSpPr>
          <p:cNvPr id="10" name="Rounded Rectangle 9"/>
          <p:cNvSpPr/>
          <p:nvPr/>
        </p:nvSpPr>
        <p:spPr>
          <a:xfrm rot="16200000">
            <a:off x="18127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Text</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3" name="Rounded Rectangle 12"/>
          <p:cNvSpPr/>
          <p:nvPr/>
        </p:nvSpPr>
        <p:spPr>
          <a:xfrm rot="16200000">
            <a:off x="2879548" y="2606854"/>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Graphs</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4" name="Rounded Rectangle 13"/>
          <p:cNvSpPr/>
          <p:nvPr/>
        </p:nvSpPr>
        <p:spPr>
          <a:xfrm rot="16200000">
            <a:off x="39463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Relational Data</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5" name="Rounded Rectangle 14"/>
          <p:cNvSpPr/>
          <p:nvPr/>
        </p:nvSpPr>
        <p:spPr>
          <a:xfrm rot="16200000">
            <a:off x="50131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Data Mining</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Tree>
    <p:extLst>
      <p:ext uri="{BB962C8B-B14F-4D97-AF65-F5344CB8AC3E}">
        <p14:creationId xmlns:p14="http://schemas.microsoft.com/office/powerpoint/2010/main" val="679822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86304" cy="523220"/>
          </a:xfrm>
          <a:prstGeom prst="rect">
            <a:avLst/>
          </a:prstGeom>
          <a:noFill/>
        </p:spPr>
        <p:txBody>
          <a:bodyPr wrap="none" rtlCol="0">
            <a:spAutoFit/>
          </a:bodyPr>
          <a:lstStyle/>
          <a:p>
            <a:r>
              <a:rPr lang="en-US" sz="2800" dirty="0" smtClean="0">
                <a:solidFill>
                  <a:schemeClr val="bg1"/>
                </a:solidFill>
                <a:latin typeface="Gill Sans"/>
                <a:cs typeface="Gill Sans"/>
              </a:rPr>
              <a:t>receive</a:t>
            </a:r>
            <a:endParaRPr lang="en-US" sz="2800" dirty="0">
              <a:solidFill>
                <a:schemeClr val="bg1"/>
              </a:solidFill>
              <a:latin typeface="Gill Sans"/>
              <a:cs typeface="Gill Sans"/>
            </a:endParaRPr>
          </a:p>
        </p:txBody>
      </p:sp>
      <p:sp>
        <p:nvSpPr>
          <p:cNvPr id="5" name="TextBox 4"/>
          <p:cNvSpPr txBox="1"/>
          <p:nvPr/>
        </p:nvSpPr>
        <p:spPr>
          <a:xfrm>
            <a:off x="2757334" y="1762780"/>
            <a:ext cx="1486304" cy="523220"/>
          </a:xfrm>
          <a:prstGeom prst="rect">
            <a:avLst/>
          </a:prstGeom>
          <a:noFill/>
        </p:spPr>
        <p:txBody>
          <a:bodyPr wrap="none" rtlCol="0">
            <a:spAutoFit/>
          </a:bodyPr>
          <a:lstStyle/>
          <a:p>
            <a:pPr algn="r"/>
            <a:r>
              <a:rPr lang="en-US" sz="2800" dirty="0" err="1" smtClean="0">
                <a:latin typeface="Gill Sans"/>
                <a:cs typeface="Gill Sans"/>
              </a:rPr>
              <a:t>recieve</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a</a:t>
            </a:r>
            <a:r>
              <a:rPr lang="en-US" sz="2800" b="0" dirty="0" smtClean="0">
                <a:solidFill>
                  <a:srgbClr val="FFFFFF"/>
                </a:solidFill>
                <a:latin typeface="Gill Sans"/>
                <a:cs typeface="Gill Sans"/>
              </a:rPr>
              <a:t>utocorrect #fail</a:t>
            </a:r>
            <a:endParaRPr lang="en-US" sz="2800" b="0" dirty="0">
              <a:solidFill>
                <a:srgbClr val="FFFFFF"/>
              </a:solidFill>
              <a:latin typeface="Gill Sans"/>
              <a:cs typeface="Gill Sans"/>
            </a:endParaRPr>
          </a:p>
        </p:txBody>
      </p:sp>
    </p:spTree>
    <p:extLst>
      <p:ext uri="{BB962C8B-B14F-4D97-AF65-F5344CB8AC3E}">
        <p14:creationId xmlns:p14="http://schemas.microsoft.com/office/powerpoint/2010/main" val="3733897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819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Neural Networks</a:t>
            </a:r>
            <a:endParaRPr lang="en-US" sz="3600" b="0" kern="0" dirty="0">
              <a:solidFill>
                <a:srgbClr val="000000"/>
              </a:solidFill>
              <a:latin typeface="Gill Sans"/>
              <a:cs typeface="Gill Sans"/>
            </a:endParaRPr>
          </a:p>
        </p:txBody>
      </p:sp>
      <p:sp>
        <p:nvSpPr>
          <p:cNvPr id="3" name="TextBox 2"/>
          <p:cNvSpPr txBox="1"/>
          <p:nvPr/>
        </p:nvSpPr>
        <p:spPr>
          <a:xfrm>
            <a:off x="0" y="33483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Have taken over</a:t>
            </a:r>
            <a:r>
              <a:rPr lang="mr-IN"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96028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Search!</a:t>
            </a:r>
            <a:endParaRPr lang="en-US" sz="3600" b="0" dirty="0"/>
          </a:p>
        </p:txBody>
      </p:sp>
    </p:spTree>
    <p:extLst>
      <p:ext uri="{BB962C8B-B14F-4D97-AF65-F5344CB8AC3E}">
        <p14:creationId xmlns:p14="http://schemas.microsoft.com/office/powerpoint/2010/main" val="2660849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First, nomenclature…</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Search and information retrieval (IR)</a:t>
            </a:r>
          </a:p>
        </p:txBody>
      </p:sp>
      <p:sp>
        <p:nvSpPr>
          <p:cNvPr id="8" name="TextBox 7"/>
          <p:cNvSpPr txBox="1"/>
          <p:nvPr/>
        </p:nvSpPr>
        <p:spPr>
          <a:xfrm>
            <a:off x="0" y="2286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Focus on textual information (= text/document retrieval)</a:t>
            </a:r>
          </a:p>
          <a:p>
            <a:pPr lvl="0" algn="ctr">
              <a:defRPr/>
            </a:pPr>
            <a:r>
              <a:rPr lang="en-US" sz="2000" b="0" kern="0" dirty="0">
                <a:solidFill>
                  <a:srgbClr val="0070C0"/>
                </a:solidFill>
                <a:latin typeface="Gill Sans"/>
                <a:cs typeface="Gill Sans"/>
              </a:rPr>
              <a:t>Other possibilities include image, video, music, …</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search?</a:t>
            </a:r>
          </a:p>
        </p:txBody>
      </p:sp>
      <p:sp>
        <p:nvSpPr>
          <p:cNvPr id="10" name="TextBox 9"/>
          <p:cNvSpPr txBox="1"/>
          <p:nvPr/>
        </p:nvSpPr>
        <p:spPr>
          <a:xfrm>
            <a:off x="0" y="35052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“collections”</a:t>
            </a:r>
          </a:p>
          <a:p>
            <a:pPr lvl="0" algn="ctr">
              <a:defRPr/>
            </a:pPr>
            <a:r>
              <a:rPr lang="en-US" sz="2000" b="0" kern="0" dirty="0">
                <a:solidFill>
                  <a:srgbClr val="0070C0"/>
                </a:solidFill>
                <a:latin typeface="Gill Sans"/>
                <a:cs typeface="Gill Sans"/>
              </a:rPr>
              <a:t>Less-frequently used, “corpora”</a:t>
            </a:r>
          </a:p>
        </p:txBody>
      </p:sp>
      <p:sp>
        <p:nvSpPr>
          <p:cNvPr id="11" name="TextBox 10"/>
          <p:cNvSpPr txBox="1"/>
          <p:nvPr/>
        </p:nvSpPr>
        <p:spPr>
          <a:xfrm>
            <a:off x="0" y="43213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find?</a:t>
            </a:r>
          </a:p>
        </p:txBody>
      </p:sp>
      <p:sp>
        <p:nvSpPr>
          <p:cNvPr id="12" name="TextBox 11"/>
          <p:cNvSpPr txBox="1"/>
          <p:nvPr/>
        </p:nvSpPr>
        <p:spPr>
          <a:xfrm>
            <a:off x="0" y="47023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“documents”</a:t>
            </a:r>
          </a:p>
          <a:p>
            <a:pPr lvl="0" algn="ctr">
              <a:defRPr/>
            </a:pPr>
            <a:r>
              <a:rPr lang="en-US" sz="2000" b="0" kern="0" dirty="0" smtClean="0">
                <a:solidFill>
                  <a:srgbClr val="0070C0"/>
                </a:solidFill>
                <a:latin typeface="Gill Sans"/>
                <a:cs typeface="Gill Sans"/>
              </a:rPr>
              <a:t>Though “documents” may refer </a:t>
            </a:r>
            <a:r>
              <a:rPr lang="en-US" sz="2000" b="0" kern="0" dirty="0">
                <a:solidFill>
                  <a:srgbClr val="0070C0"/>
                </a:solidFill>
                <a:latin typeface="Gill Sans"/>
                <a:cs typeface="Gill Sans"/>
              </a:rPr>
              <a:t>to web pages, PDFs, </a:t>
            </a:r>
            <a:r>
              <a:rPr lang="en-US" sz="2000" b="0" kern="0" dirty="0" smtClean="0">
                <a:solidFill>
                  <a:srgbClr val="0070C0"/>
                </a:solidFill>
                <a:latin typeface="Gill Sans"/>
                <a:cs typeface="Gill Sans"/>
              </a:rPr>
              <a:t>PowerPoint, etc.</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269032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805" name="AutoShape 13"/>
          <p:cNvSpPr>
            <a:spLocks noChangeArrowheads="1"/>
          </p:cNvSpPr>
          <p:nvPr/>
        </p:nvSpPr>
        <p:spPr bwMode="auto">
          <a:xfrm>
            <a:off x="3516671" y="49530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 y="6248400"/>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Do these represent the same concepts?</a:t>
            </a:r>
          </a:p>
        </p:txBody>
      </p:sp>
      <p:grpSp>
        <p:nvGrpSpPr>
          <p:cNvPr id="10" name="Group 9"/>
          <p:cNvGrpSpPr/>
          <p:nvPr/>
        </p:nvGrpSpPr>
        <p:grpSpPr>
          <a:xfrm>
            <a:off x="5989816" y="1295400"/>
            <a:ext cx="1900238" cy="2667000"/>
            <a:chOff x="6019800" y="1066800"/>
            <a:chExt cx="1900238" cy="2667000"/>
          </a:xfrm>
        </p:grpSpPr>
        <p:sp>
          <p:nvSpPr>
            <p:cNvPr id="1313798" name="Text Box 6"/>
            <p:cNvSpPr txBox="1">
              <a:spLocks noChangeArrowheads="1"/>
            </p:cNvSpPr>
            <p:nvPr/>
          </p:nvSpPr>
          <p:spPr bwMode="auto">
            <a:xfrm>
              <a:off x="6390273" y="1066800"/>
              <a:ext cx="941283"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5240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b="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6196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6196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40068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40068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Central Problem in Search</a:t>
            </a:r>
          </a:p>
        </p:txBody>
      </p:sp>
    </p:spTree>
    <p:extLst>
      <p:ext uri="{BB962C8B-B14F-4D97-AF65-F5344CB8AC3E}">
        <p14:creationId xmlns:p14="http://schemas.microsoft.com/office/powerpoint/2010/main" val="3276255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533791" y="2003143"/>
            <a:ext cx="1959992" cy="584776"/>
          </a:xfrm>
          <a:prstGeom prst="rect">
            <a:avLst/>
          </a:prstGeom>
          <a:noFill/>
        </p:spPr>
        <p:txBody>
          <a:bodyPr wrap="none" rtlCol="0">
            <a:spAutoFit/>
          </a:bodyPr>
          <a:lstStyle/>
          <a:p>
            <a:r>
              <a:rPr lang="en-US" b="0" dirty="0" smtClean="0">
                <a:solidFill>
                  <a:srgbClr val="FF0000"/>
                </a:solidFill>
                <a:latin typeface="Gill Sans"/>
                <a:cs typeface="Gill Sans"/>
              </a:rPr>
              <a:t>document acquisition</a:t>
            </a:r>
            <a:br>
              <a:rPr lang="en-US" b="0" dirty="0" smtClean="0">
                <a:solidFill>
                  <a:srgbClr val="FF0000"/>
                </a:solidFill>
                <a:latin typeface="Gill Sans"/>
                <a:cs typeface="Gill Sans"/>
              </a:rPr>
            </a:br>
            <a:r>
              <a:rPr lang="en-US" b="0" dirty="0" smtClean="0">
                <a:solidFill>
                  <a:srgbClr val="FF0000"/>
                </a:solidFill>
                <a:latin typeface="Gill Sans"/>
                <a:cs typeface="Gill Sans"/>
              </a:rPr>
              <a:t>(e.g., web crawling)</a:t>
            </a:r>
            <a:endParaRPr lang="en-US" b="0" dirty="0">
              <a:solidFill>
                <a:srgbClr val="FF0000"/>
              </a:solidFill>
              <a:latin typeface="Gill Sans"/>
              <a:cs typeface="Gill Sans"/>
            </a:endParaRPr>
          </a:p>
        </p:txBody>
      </p:sp>
      <p:sp>
        <p:nvSpPr>
          <p:cNvPr id="2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877383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How do we represent text?</a:t>
            </a:r>
          </a:p>
        </p:txBody>
      </p:sp>
      <p:sp>
        <p:nvSpPr>
          <p:cNvPr id="5" name="TextBox 4"/>
          <p:cNvSpPr txBox="1"/>
          <p:nvPr/>
        </p:nvSpPr>
        <p:spPr>
          <a:xfrm>
            <a:off x="0" y="1066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Remember: computers don’t “understand” anything!</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“Bag of words”</a:t>
            </a:r>
          </a:p>
        </p:txBody>
      </p:sp>
      <p:sp>
        <p:nvSpPr>
          <p:cNvPr id="7" name="TextBox 6"/>
          <p:cNvSpPr txBox="1"/>
          <p:nvPr/>
        </p:nvSpPr>
        <p:spPr>
          <a:xfrm>
            <a:off x="0" y="22860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Treat all the words in a document as index terms</a:t>
            </a:r>
          </a:p>
          <a:p>
            <a:pPr lvl="0" algn="ctr">
              <a:defRPr/>
            </a:pPr>
            <a:r>
              <a:rPr lang="en-US" sz="2000" b="0" kern="0" dirty="0">
                <a:solidFill>
                  <a:srgbClr val="0070C0"/>
                </a:solidFill>
                <a:latin typeface="Gill Sans"/>
                <a:cs typeface="Gill Sans"/>
              </a:rPr>
              <a:t>Assign a “weight” to each term based on “importance” </a:t>
            </a:r>
            <a:br>
              <a:rPr lang="en-US" sz="2000" b="0" kern="0" dirty="0">
                <a:solidFill>
                  <a:srgbClr val="0070C0"/>
                </a:solidFill>
                <a:latin typeface="Gill Sans"/>
                <a:cs typeface="Gill Sans"/>
              </a:rPr>
            </a:br>
            <a:r>
              <a:rPr lang="en-US" sz="2000" b="0" kern="0" dirty="0">
                <a:solidFill>
                  <a:srgbClr val="0070C0"/>
                </a:solidFill>
                <a:latin typeface="Gill Sans"/>
                <a:cs typeface="Gill Sans"/>
              </a:rPr>
              <a:t>(or, in simplest case, presence/absence of word)</a:t>
            </a:r>
          </a:p>
          <a:p>
            <a:pPr lvl="0" algn="ctr">
              <a:defRPr/>
            </a:pPr>
            <a:r>
              <a:rPr lang="en-US" sz="2000" b="0" kern="0" dirty="0">
                <a:solidFill>
                  <a:srgbClr val="0070C0"/>
                </a:solidFill>
                <a:latin typeface="Gill Sans"/>
                <a:cs typeface="Gill Sans"/>
              </a:rPr>
              <a:t>Disregard order, structure, meaning, etc. of the words</a:t>
            </a:r>
          </a:p>
          <a:p>
            <a:pPr lvl="0" algn="ctr">
              <a:defRPr/>
            </a:pPr>
            <a:r>
              <a:rPr lang="en-US" sz="2000" b="0" kern="0" dirty="0">
                <a:solidFill>
                  <a:srgbClr val="0070C0"/>
                </a:solidFill>
                <a:latin typeface="Gill Sans"/>
                <a:cs typeface="Gill Sans"/>
              </a:rPr>
              <a:t>Simple, yet effective!</a:t>
            </a:r>
          </a:p>
        </p:txBody>
      </p:sp>
      <p:sp>
        <p:nvSpPr>
          <p:cNvPr id="8" name="TextBox 7"/>
          <p:cNvSpPr txBox="1"/>
          <p:nvPr/>
        </p:nvSpPr>
        <p:spPr>
          <a:xfrm>
            <a:off x="0" y="4114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Assumptions</a:t>
            </a:r>
          </a:p>
        </p:txBody>
      </p:sp>
      <p:sp>
        <p:nvSpPr>
          <p:cNvPr id="9" name="TextBox 8"/>
          <p:cNvSpPr txBox="1"/>
          <p:nvPr/>
        </p:nvSpPr>
        <p:spPr>
          <a:xfrm>
            <a:off x="0" y="44958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 occurrence is independent</a:t>
            </a:r>
          </a:p>
          <a:p>
            <a:pPr lvl="0" algn="ctr">
              <a:defRPr/>
            </a:pPr>
            <a:r>
              <a:rPr lang="en-US" sz="2000" b="0" kern="0" dirty="0">
                <a:solidFill>
                  <a:srgbClr val="0070C0"/>
                </a:solidFill>
                <a:latin typeface="Gill Sans"/>
                <a:cs typeface="Gill Sans"/>
              </a:rPr>
              <a:t>Document relevance is independent</a:t>
            </a:r>
          </a:p>
          <a:p>
            <a:pPr lvl="0" algn="ctr">
              <a:defRPr/>
            </a:pPr>
            <a:r>
              <a:rPr lang="en-US" sz="2000" b="0" kern="0" dirty="0">
                <a:solidFill>
                  <a:srgbClr val="0070C0"/>
                </a:solidFill>
                <a:latin typeface="Gill Sans"/>
                <a:cs typeface="Gill Sans"/>
              </a:rPr>
              <a:t>“Words” are well-defined</a:t>
            </a:r>
          </a:p>
        </p:txBody>
      </p:sp>
    </p:spTree>
    <p:extLst>
      <p:ext uri="{BB962C8B-B14F-4D97-AF65-F5344CB8AC3E}">
        <p14:creationId xmlns:p14="http://schemas.microsoft.com/office/powerpoint/2010/main" val="3838594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685800" y="1524000"/>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704975"/>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3244850"/>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4248150"/>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5270500"/>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759450"/>
            <a:ext cx="6629400" cy="584776"/>
          </a:xfrm>
          <a:prstGeom prst="rect">
            <a:avLst/>
          </a:prstGeom>
          <a:noFill/>
          <a:ln w="9525">
            <a:noFill/>
            <a:miter lim="800000"/>
            <a:headEnd/>
            <a:tailEnd/>
          </a:ln>
        </p:spPr>
        <p:txBody>
          <a:bodyPr>
            <a:spAutoFit/>
          </a:bodyPr>
          <a:lstStyle/>
          <a:p>
            <a:r>
              <a:rPr lang="en-US" dirty="0">
                <a:solidFill>
                  <a:schemeClr val="bg1"/>
                </a:solidFill>
              </a:rPr>
              <a:t>조재영 기자= 서울시는 25일 이명박 시장이 `행정중심복합도시'' 건설안에 대해 `군대라도 동원해 막고싶은 심정''이라고 말했다는 일부 언론의 보도를 부인했다</a:t>
            </a:r>
            <a:r>
              <a:rPr lang="en-US" dirty="0" smtClean="0">
                <a:solidFill>
                  <a:schemeClr val="bg1"/>
                </a:solidFill>
              </a:rPr>
              <a:t>.</a:t>
            </a:r>
            <a:endParaRPr lang="en-US" dirty="0">
              <a:solidFill>
                <a:schemeClr val="bg1"/>
              </a:solidFill>
            </a:endParaRP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a word?</a:t>
            </a:r>
          </a:p>
        </p:txBody>
      </p:sp>
    </p:spTree>
    <p:extLst>
      <p:ext uri="{BB962C8B-B14F-4D97-AF65-F5344CB8AC3E}">
        <p14:creationId xmlns:p14="http://schemas.microsoft.com/office/powerpoint/2010/main" val="219576588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half" idx="4294967295"/>
          </p:nvPr>
        </p:nvSpPr>
        <p:spPr>
          <a:xfrm>
            <a:off x="342900" y="1447800"/>
            <a:ext cx="3543300" cy="5257800"/>
          </a:xfrm>
          <a:prstGeom prst="rect">
            <a:avLst/>
          </a:prstGeo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4294967295"/>
          </p:nvPr>
        </p:nvSpPr>
        <p:spPr>
          <a:xfrm>
            <a:off x="5524500" y="2209800"/>
            <a:ext cx="3543300" cy="4038600"/>
          </a:xfrm>
          <a:prstGeom prst="rect">
            <a:avLst/>
          </a:prstGeo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10175" y="1524000"/>
            <a:ext cx="2118038" cy="461665"/>
          </a:xfrm>
          <a:prstGeom prst="rect">
            <a:avLst/>
          </a:prstGeom>
          <a:noFill/>
          <a:ln w="9525">
            <a:noFill/>
            <a:miter lim="800000"/>
            <a:headEnd/>
            <a:tailEnd/>
          </a:ln>
        </p:spPr>
        <p:txBody>
          <a:bodyPr wrap="none">
            <a:spAutoFit/>
          </a:bodyPr>
          <a:lstStyle/>
          <a:p>
            <a:r>
              <a:rPr lang="en-US" sz="2400" b="0" dirty="0">
                <a:solidFill>
                  <a:schemeClr val="bg1"/>
                </a:solidFill>
                <a:latin typeface="Gill Sans"/>
                <a:cs typeface="Gill Sans"/>
              </a:rPr>
              <a:t>“Bag of Words”</a:t>
            </a:r>
          </a:p>
        </p:txBody>
      </p:sp>
      <p:sp>
        <p:nvSpPr>
          <p:cNvPr id="8" name="Right Arrow 7"/>
          <p:cNvSpPr>
            <a:spLocks noChangeArrowheads="1"/>
          </p:cNvSpPr>
          <p:nvPr/>
        </p:nvSpPr>
        <p:spPr bwMode="auto">
          <a:xfrm>
            <a:off x="3924300" y="3276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Sample Document</a:t>
            </a:r>
          </a:p>
        </p:txBody>
      </p:sp>
    </p:spTree>
    <p:extLst>
      <p:ext uri="{BB962C8B-B14F-4D97-AF65-F5344CB8AC3E}">
        <p14:creationId xmlns:p14="http://schemas.microsoft.com/office/powerpoint/2010/main" val="1935414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b="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b="0" dirty="0" smtClean="0">
                <a:solidFill>
                  <a:schemeClr val="bg2"/>
                </a:solidFill>
                <a:latin typeface="Gill Sans"/>
                <a:cs typeface="Gill Sans"/>
              </a:rPr>
              <a:t>Inverted</a:t>
            </a:r>
          </a:p>
          <a:p>
            <a:pPr algn="ctr"/>
            <a:r>
              <a:rPr lang="en-US" sz="1800" b="0" dirty="0" smtClean="0">
                <a:solidFill>
                  <a:schemeClr val="bg2"/>
                </a:solidFill>
                <a:latin typeface="Gill Sans"/>
                <a:cs typeface="Gill Sans"/>
              </a:rPr>
              <a:t>Index</a:t>
            </a:r>
            <a:endParaRPr lang="en-US" sz="1800" b="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Counting Words…</a:t>
            </a:r>
          </a:p>
        </p:txBody>
      </p:sp>
    </p:spTree>
    <p:extLst>
      <p:ext uri="{BB962C8B-B14F-4D97-AF65-F5344CB8AC3E}">
        <p14:creationId xmlns:p14="http://schemas.microsoft.com/office/powerpoint/2010/main" val="266521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Count.</a:t>
            </a:r>
            <a:endParaRPr lang="en-US" sz="3600" b="0" dirty="0"/>
          </a:p>
        </p:txBody>
      </p:sp>
    </p:spTree>
    <p:extLst>
      <p:ext uri="{BB962C8B-B14F-4D97-AF65-F5344CB8AC3E}">
        <p14:creationId xmlns:p14="http://schemas.microsoft.com/office/powerpoint/2010/main" val="705781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Count.</a:t>
            </a:r>
            <a:endParaRPr lang="en-US" sz="3600" b="0" dirty="0"/>
          </a:p>
        </p:txBody>
      </p:sp>
    </p:spTree>
    <p:extLst>
      <p:ext uri="{BB962C8B-B14F-4D97-AF65-F5344CB8AC3E}">
        <p14:creationId xmlns:p14="http://schemas.microsoft.com/office/powerpoint/2010/main" val="765583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6" name="TextBox 75"/>
          <p:cNvSpPr txBox="1"/>
          <p:nvPr/>
        </p:nvSpPr>
        <p:spPr>
          <a:xfrm>
            <a:off x="3962400" y="20574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What goes in each cell?</a:t>
            </a:r>
            <a:endParaRPr lang="en-US" sz="2400" b="0" dirty="0">
              <a:solidFill>
                <a:schemeClr val="bg1"/>
              </a:solidFill>
              <a:latin typeface="Gill Sans"/>
              <a:cs typeface="Gill Sans"/>
            </a:endParaRPr>
          </a:p>
        </p:txBody>
      </p:sp>
      <p:sp>
        <p:nvSpPr>
          <p:cNvPr id="77" name="TextBox 76"/>
          <p:cNvSpPr txBox="1"/>
          <p:nvPr/>
        </p:nvSpPr>
        <p:spPr>
          <a:xfrm>
            <a:off x="4419600" y="2510135"/>
            <a:ext cx="1447800" cy="461665"/>
          </a:xfrm>
          <a:prstGeom prst="rect">
            <a:avLst/>
          </a:prstGeom>
          <a:noFill/>
        </p:spPr>
        <p:txBody>
          <a:bodyPr wrap="square" rtlCol="0">
            <a:spAutoFit/>
          </a:bodyPr>
          <a:lstStyle/>
          <a:p>
            <a:r>
              <a:rPr lang="en-US" sz="2400" b="0" dirty="0" err="1" smtClean="0">
                <a:solidFill>
                  <a:schemeClr val="bg1"/>
                </a:solidFill>
                <a:latin typeface="Gill Sans"/>
                <a:cs typeface="Gill Sans"/>
              </a:rPr>
              <a:t>boolean</a:t>
            </a:r>
            <a:endParaRPr lang="en-US" sz="2400" b="0" dirty="0">
              <a:solidFill>
                <a:schemeClr val="bg1"/>
              </a:solidFill>
              <a:latin typeface="Gill Sans"/>
              <a:cs typeface="Gill Sans"/>
            </a:endParaRPr>
          </a:p>
        </p:txBody>
      </p:sp>
      <p:sp>
        <p:nvSpPr>
          <p:cNvPr id="78" name="TextBox 77"/>
          <p:cNvSpPr txBox="1"/>
          <p:nvPr/>
        </p:nvSpPr>
        <p:spPr>
          <a:xfrm>
            <a:off x="4419600" y="28149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count</a:t>
            </a:r>
            <a:endParaRPr lang="en-US" sz="2400" b="0" dirty="0">
              <a:solidFill>
                <a:schemeClr val="bg1"/>
              </a:solidFill>
              <a:latin typeface="Gill Sans"/>
              <a:cs typeface="Gill Sans"/>
            </a:endParaRPr>
          </a:p>
        </p:txBody>
      </p:sp>
      <p:sp>
        <p:nvSpPr>
          <p:cNvPr id="79" name="TextBox 78"/>
          <p:cNvSpPr txBox="1"/>
          <p:nvPr/>
        </p:nvSpPr>
        <p:spPr>
          <a:xfrm>
            <a:off x="4419600" y="31197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positions</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2765209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8" name="TextBox 27"/>
          <p:cNvSpPr txBox="1"/>
          <p:nvPr/>
        </p:nvSpPr>
        <p:spPr>
          <a:xfrm rot="21067221">
            <a:off x="6441501" y="5730688"/>
            <a:ext cx="1226417" cy="461665"/>
          </a:xfrm>
          <a:prstGeom prst="rect">
            <a:avLst/>
          </a:prstGeom>
          <a:noFill/>
        </p:spPr>
        <p:txBody>
          <a:bodyPr wrap="none" rtlCol="0">
            <a:spAutoFit/>
          </a:bodyPr>
          <a:lstStyle/>
          <a:p>
            <a:r>
              <a:rPr lang="en-US" sz="2400" b="0" dirty="0" smtClean="0">
                <a:solidFill>
                  <a:srgbClr val="FF0000"/>
                </a:solidFill>
                <a:latin typeface="Gill Sans"/>
                <a:cs typeface="Gill Sans"/>
              </a:rPr>
              <a:t>Indexing</a:t>
            </a:r>
            <a:endParaRPr lang="en-US" sz="2400" b="0" dirty="0">
              <a:solidFill>
                <a:srgbClr val="FF0000"/>
              </a:solidFill>
              <a:latin typeface="Gill Sans"/>
              <a:cs typeface="Gill Sans"/>
            </a:endParaRPr>
          </a:p>
        </p:txBody>
      </p:sp>
      <p:sp>
        <p:nvSpPr>
          <p:cNvPr id="29" name="Oval 28"/>
          <p:cNvSpPr/>
          <p:nvPr/>
        </p:nvSpPr>
        <p:spPr bwMode="auto">
          <a:xfrm>
            <a:off x="4953000" y="2514600"/>
            <a:ext cx="2971800" cy="3276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Oval 33"/>
          <p:cNvSpPr/>
          <p:nvPr/>
        </p:nvSpPr>
        <p:spPr bwMode="auto">
          <a:xfrm>
            <a:off x="1295400" y="4343400"/>
            <a:ext cx="2362200" cy="1371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5" name="TextBox 34"/>
          <p:cNvSpPr txBox="1"/>
          <p:nvPr/>
        </p:nvSpPr>
        <p:spPr>
          <a:xfrm rot="346581">
            <a:off x="400967" y="4025955"/>
            <a:ext cx="1286229" cy="461665"/>
          </a:xfrm>
          <a:prstGeom prst="rect">
            <a:avLst/>
          </a:prstGeom>
          <a:noFill/>
        </p:spPr>
        <p:txBody>
          <a:bodyPr wrap="none" rtlCol="0">
            <a:spAutoFit/>
          </a:bodyPr>
          <a:lstStyle/>
          <a:p>
            <a:r>
              <a:rPr lang="en-US" sz="2400" b="0" dirty="0" smtClean="0">
                <a:solidFill>
                  <a:srgbClr val="FF0000"/>
                </a:solidFill>
                <a:latin typeface="Gill Sans"/>
                <a:cs typeface="Gill Sans"/>
              </a:rPr>
              <a:t>Retrieval</a:t>
            </a:r>
            <a:endParaRPr lang="en-US" sz="2400" b="0" dirty="0">
              <a:solidFill>
                <a:srgbClr val="FF0000"/>
              </a:solidFill>
              <a:latin typeface="Gill Sans"/>
              <a:cs typeface="Gill Sans"/>
            </a:endParaRPr>
          </a:p>
        </p:txBody>
      </p:sp>
      <p:sp>
        <p:nvSpPr>
          <p:cNvPr id="3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267039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4" grpId="0" animBg="1"/>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3" name="TextBox 72"/>
          <p:cNvSpPr txBox="1"/>
          <p:nvPr/>
        </p:nvSpPr>
        <p:spPr>
          <a:xfrm>
            <a:off x="3962400" y="21336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Indexing: building this structure</a:t>
            </a:r>
            <a:endParaRPr lang="en-US" sz="2400" b="0" dirty="0">
              <a:solidFill>
                <a:schemeClr val="bg1"/>
              </a:solidFill>
              <a:latin typeface="Gill Sans"/>
              <a:cs typeface="Gill Sans"/>
            </a:endParaRPr>
          </a:p>
        </p:txBody>
      </p:sp>
      <p:sp>
        <p:nvSpPr>
          <p:cNvPr id="74" name="TextBox 73"/>
          <p:cNvSpPr txBox="1"/>
          <p:nvPr/>
        </p:nvSpPr>
        <p:spPr>
          <a:xfrm>
            <a:off x="3962400" y="25863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Retrieval: manipulating this structure</a:t>
            </a:r>
            <a:endParaRPr lang="en-US" sz="2400" b="0" dirty="0">
              <a:solidFill>
                <a:schemeClr val="bg1"/>
              </a:solidFill>
              <a:latin typeface="Gill Sans"/>
              <a:cs typeface="Gill Sans"/>
            </a:endParaRPr>
          </a:p>
        </p:txBody>
      </p:sp>
      <p:sp>
        <p:nvSpPr>
          <p:cNvPr id="75" name="TextBox 74"/>
          <p:cNvSpPr txBox="1"/>
          <p:nvPr/>
        </p:nvSpPr>
        <p:spPr>
          <a:xfrm>
            <a:off x="3962400" y="54057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Where have we seen this before?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031816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457200" y="762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762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762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611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3754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232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232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611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375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3754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382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2761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3904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3752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762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02" name="TextBox 101"/>
          <p:cNvSpPr txBox="1"/>
          <p:nvPr/>
        </p:nvSpPr>
        <p:spPr>
          <a:xfrm rot="21067221">
            <a:off x="6368100" y="5839318"/>
            <a:ext cx="1760217" cy="461665"/>
          </a:xfrm>
          <a:prstGeom prst="rect">
            <a:avLst/>
          </a:prstGeom>
          <a:noFill/>
        </p:spPr>
        <p:txBody>
          <a:bodyPr wrap="none" rtlCol="0">
            <a:spAutoFit/>
          </a:bodyPr>
          <a:lstStyle/>
          <a:p>
            <a:r>
              <a:rPr lang="en-US" sz="2400" b="0" dirty="0" smtClean="0">
                <a:solidFill>
                  <a:srgbClr val="FF0000"/>
                </a:solidFill>
                <a:latin typeface="Gill Sans"/>
                <a:cs typeface="Gill Sans"/>
              </a:rPr>
              <a:t>postings lists</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32644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P spid="10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Indexing: Performance Analysis</a:t>
            </a:r>
          </a:p>
        </p:txBody>
      </p:sp>
      <p:sp>
        <p:nvSpPr>
          <p:cNvPr id="5" name="TextBox 4"/>
          <p:cNvSpPr txBox="1"/>
          <p:nvPr/>
        </p:nvSpPr>
        <p:spPr>
          <a:xfrm>
            <a:off x="0" y="1447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Fundamentally, a large sorting problem</a:t>
            </a:r>
          </a:p>
        </p:txBody>
      </p:sp>
      <p:sp>
        <p:nvSpPr>
          <p:cNvPr id="6" name="TextBox 5"/>
          <p:cNvSpPr txBox="1"/>
          <p:nvPr/>
        </p:nvSpPr>
        <p:spPr>
          <a:xfrm>
            <a:off x="0" y="18288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Terms usually fit in memory</a:t>
            </a:r>
          </a:p>
          <a:p>
            <a:pPr lvl="0" algn="ctr">
              <a:defRPr/>
            </a:pPr>
            <a:r>
              <a:rPr lang="en-US" sz="2000" b="0" kern="0" dirty="0">
                <a:solidFill>
                  <a:srgbClr val="0070C0"/>
                </a:solidFill>
                <a:latin typeface="Gill Sans"/>
                <a:cs typeface="Gill Sans"/>
              </a:rPr>
              <a:t>Postings usually don’t</a:t>
            </a:r>
          </a:p>
        </p:txBody>
      </p:sp>
      <p:sp>
        <p:nvSpPr>
          <p:cNvPr id="7" name="TextBox 6"/>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is it done on a single machine?</a:t>
            </a:r>
          </a:p>
        </p:txBody>
      </p:sp>
      <p:sp>
        <p:nvSpPr>
          <p:cNvPr id="8" name="TextBox 7"/>
          <p:cNvSpPr txBox="1"/>
          <p:nvPr/>
        </p:nvSpPr>
        <p:spPr>
          <a:xfrm>
            <a:off x="0" y="3576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can it be done with MapReduce?</a:t>
            </a:r>
          </a:p>
        </p:txBody>
      </p:sp>
      <p:sp>
        <p:nvSpPr>
          <p:cNvPr id="12" name="TextBox 11"/>
          <p:cNvSpPr txBox="1"/>
          <p:nvPr/>
        </p:nvSpPr>
        <p:spPr>
          <a:xfrm>
            <a:off x="0" y="4930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First, let’s characterize the problem size:</a:t>
            </a:r>
          </a:p>
        </p:txBody>
      </p:sp>
      <p:sp>
        <p:nvSpPr>
          <p:cNvPr id="13" name="TextBox 12"/>
          <p:cNvSpPr txBox="1"/>
          <p:nvPr/>
        </p:nvSpPr>
        <p:spPr>
          <a:xfrm>
            <a:off x="0" y="53119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vocabulary</a:t>
            </a:r>
          </a:p>
          <a:p>
            <a:pPr lvl="0" algn="ctr">
              <a:defRPr/>
            </a:pPr>
            <a:r>
              <a:rPr lang="en-US" sz="2000" b="0" kern="0" dirty="0">
                <a:solidFill>
                  <a:srgbClr val="0070C0"/>
                </a:solidFill>
                <a:latin typeface="Gill Sans"/>
                <a:cs typeface="Gill Sans"/>
              </a:rPr>
              <a:t>Size of postings</a:t>
            </a:r>
          </a:p>
        </p:txBody>
      </p:sp>
    </p:spTree>
    <p:extLst>
      <p:ext uri="{BB962C8B-B14F-4D97-AF65-F5344CB8AC3E}">
        <p14:creationId xmlns:p14="http://schemas.microsoft.com/office/powerpoint/2010/main" val="3757877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graphicFrame>
        <p:nvGraphicFramePr>
          <p:cNvPr id="3074" name="Object 2"/>
          <p:cNvGraphicFramePr>
            <a:graphicFrameLocks noChangeAspect="1"/>
          </p:cNvGraphicFramePr>
          <p:nvPr>
            <p:extLst>
              <p:ext uri="{D42A27DB-BD31-4B8C-83A1-F6EECF244321}">
                <p14:modId xmlns:p14="http://schemas.microsoft.com/office/powerpoint/2010/main" val="1646536156"/>
              </p:ext>
            </p:extLst>
          </p:nvPr>
        </p:nvGraphicFramePr>
        <p:xfrm>
          <a:off x="1447800" y="2319893"/>
          <a:ext cx="2392363" cy="838200"/>
        </p:xfrm>
        <a:graphic>
          <a:graphicData uri="http://schemas.openxmlformats.org/presentationml/2006/ole">
            <mc:AlternateContent xmlns:mc="http://schemas.openxmlformats.org/markup-compatibility/2006">
              <mc:Choice xmlns:v="urn:schemas-microsoft-com:vml" Requires="v">
                <p:oleObj spid="_x0000_s14405"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19893"/>
                        <a:ext cx="2392363" cy="838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95939" y="2286000"/>
            <a:ext cx="4614661" cy="1015663"/>
          </a:xfrm>
          <a:prstGeom prst="rect">
            <a:avLst/>
          </a:prstGeom>
          <a:noFill/>
          <a:ln w="9525">
            <a:noFill/>
            <a:miter lim="800000"/>
            <a:headEnd/>
            <a:tailEnd/>
          </a:ln>
        </p:spPr>
        <p:txBody>
          <a:bodyPr wrap="none">
            <a:spAutoFit/>
          </a:bodyPr>
          <a:lstStyle/>
          <a:p>
            <a:r>
              <a:rPr lang="en-US" sz="2000" b="0" i="1" dirty="0" smtClean="0">
                <a:solidFill>
                  <a:schemeClr val="bg2"/>
                </a:solidFill>
                <a:latin typeface="Gill Sans"/>
                <a:cs typeface="Gill Sans"/>
              </a:rPr>
              <a:t>M</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vocabulary size</a:t>
            </a:r>
          </a:p>
          <a:p>
            <a:r>
              <a:rPr lang="en-US" sz="2000" b="0" i="1" dirty="0" smtClean="0">
                <a:solidFill>
                  <a:schemeClr val="bg2"/>
                </a:solidFill>
                <a:latin typeface="Gill Sans"/>
                <a:cs typeface="Gill Sans"/>
              </a:rPr>
              <a:t>T</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a:t>
            </a:r>
            <a:r>
              <a:rPr lang="en-US" sz="2000" b="0" dirty="0" smtClean="0">
                <a:solidFill>
                  <a:schemeClr val="bg2"/>
                </a:solidFill>
                <a:latin typeface="Gill Sans"/>
                <a:cs typeface="Gill Sans"/>
              </a:rPr>
              <a:t>collection size </a:t>
            </a:r>
            <a:r>
              <a:rPr lang="en-US" sz="2000" b="0" dirty="0">
                <a:solidFill>
                  <a:schemeClr val="bg2"/>
                </a:solidFill>
                <a:latin typeface="Gill Sans"/>
                <a:cs typeface="Gill Sans"/>
              </a:rPr>
              <a:t>(number of documents)</a:t>
            </a:r>
          </a:p>
          <a:p>
            <a:r>
              <a:rPr lang="en-US" sz="2000" b="0" i="1" dirty="0" smtClean="0">
                <a:solidFill>
                  <a:schemeClr val="bg2"/>
                </a:solidFill>
                <a:latin typeface="Gill Sans"/>
                <a:cs typeface="Gill Sans"/>
              </a:rPr>
              <a:t>k</a:t>
            </a:r>
            <a:r>
              <a:rPr lang="en-US" sz="2000" b="0" dirty="0" smtClean="0">
                <a:solidFill>
                  <a:schemeClr val="bg2"/>
                </a:solidFill>
                <a:latin typeface="Gill Sans"/>
                <a:cs typeface="Gill Sans"/>
              </a:rPr>
              <a:t> </a:t>
            </a:r>
            <a:r>
              <a:rPr lang="en-US" sz="2000" b="0" dirty="0">
                <a:solidFill>
                  <a:schemeClr val="bg2"/>
                </a:solidFill>
                <a:latin typeface="Gill Sans"/>
                <a:cs typeface="Gill Sans"/>
              </a:rPr>
              <a:t>and </a:t>
            </a:r>
            <a:r>
              <a:rPr lang="en-US" sz="2000" b="0" i="1" dirty="0" smtClean="0">
                <a:solidFill>
                  <a:schemeClr val="bg2"/>
                </a:solidFill>
                <a:latin typeface="Gill Sans"/>
                <a:cs typeface="Gill Sans"/>
                <a:sym typeface="Symbol" pitchFamily="18" charset="2"/>
              </a:rPr>
              <a:t>b</a:t>
            </a:r>
            <a:r>
              <a:rPr lang="en-US" sz="2000" b="0" dirty="0" smtClean="0">
                <a:solidFill>
                  <a:schemeClr val="bg2"/>
                </a:solidFill>
                <a:latin typeface="Gill Sans"/>
                <a:cs typeface="Gill Sans"/>
                <a:sym typeface="Symbol" pitchFamily="18" charset="2"/>
              </a:rPr>
              <a:t> </a:t>
            </a:r>
            <a:r>
              <a:rPr lang="en-US" sz="2000"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3333690"/>
            <a:ext cx="6400800" cy="400110"/>
          </a:xfrm>
          <a:prstGeom prst="rect">
            <a:avLst/>
          </a:prstGeom>
          <a:noFill/>
          <a:ln w="9525">
            <a:noFill/>
            <a:miter lim="800000"/>
            <a:headEnd/>
            <a:tailEnd/>
          </a:ln>
        </p:spPr>
        <p:txBody>
          <a:bodyPr wrap="square">
            <a:spAutoFit/>
          </a:bodyPr>
          <a:lstStyle/>
          <a:p>
            <a:r>
              <a:rPr lang="en-US" sz="2000" b="0" dirty="0">
                <a:solidFill>
                  <a:schemeClr val="bg2"/>
                </a:solidFill>
                <a:latin typeface="Gill Sans"/>
                <a:cs typeface="Gill Sans"/>
              </a:rPr>
              <a:t>Typically, </a:t>
            </a:r>
            <a:r>
              <a:rPr lang="en-US" sz="2000" b="0" i="1" dirty="0" smtClean="0">
                <a:solidFill>
                  <a:schemeClr val="bg2"/>
                </a:solidFill>
                <a:latin typeface="Gill Sans"/>
                <a:cs typeface="Gill Sans"/>
              </a:rPr>
              <a:t>k</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between </a:t>
            </a:r>
            <a:r>
              <a:rPr lang="en-US" sz="2000" b="0" dirty="0" smtClean="0">
                <a:solidFill>
                  <a:schemeClr val="bg2"/>
                </a:solidFill>
                <a:latin typeface="Gill Sans"/>
                <a:cs typeface="Gill Sans"/>
              </a:rPr>
              <a:t>30 </a:t>
            </a:r>
            <a:r>
              <a:rPr lang="en-US" sz="2000" b="0" dirty="0">
                <a:solidFill>
                  <a:schemeClr val="bg2"/>
                </a:solidFill>
                <a:latin typeface="Gill Sans"/>
                <a:cs typeface="Gill Sans"/>
              </a:rPr>
              <a:t>and 100, </a:t>
            </a:r>
            <a:r>
              <a:rPr lang="en-US" sz="2000" b="0" i="1" dirty="0" smtClean="0">
                <a:solidFill>
                  <a:schemeClr val="bg2"/>
                </a:solidFill>
                <a:latin typeface="Gill Sans"/>
                <a:cs typeface="Gill Sans"/>
                <a:sym typeface="Symbol" pitchFamily="18" charset="2"/>
              </a:rPr>
              <a:t>b</a:t>
            </a:r>
            <a:r>
              <a:rPr lang="en-US" sz="2000" b="0" dirty="0" smtClean="0">
                <a:solidFill>
                  <a:schemeClr val="bg2"/>
                </a:solidFill>
                <a:latin typeface="Gill Sans"/>
                <a:cs typeface="Gill Sans"/>
                <a:sym typeface="Symbol" pitchFamily="18" charset="2"/>
              </a:rPr>
              <a:t> </a:t>
            </a:r>
            <a:r>
              <a:rPr lang="en-US" sz="2000" b="0" dirty="0">
                <a:solidFill>
                  <a:schemeClr val="bg2"/>
                </a:solidFill>
                <a:latin typeface="Gill Sans"/>
                <a:cs typeface="Gill Sans"/>
                <a:sym typeface="Symbol" pitchFamily="18" charset="2"/>
              </a:rPr>
              <a:t>is between 0.4 and 0.6</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Vocabulary Size: Heaps’ Law</a:t>
            </a:r>
          </a:p>
        </p:txBody>
      </p:sp>
      <p:sp>
        <p:nvSpPr>
          <p:cNvPr id="11" name="TextBox 10"/>
          <p:cNvSpPr txBox="1"/>
          <p:nvPr/>
        </p:nvSpPr>
        <p:spPr>
          <a:xfrm>
            <a:off x="0" y="4262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Heaps’ Law: linear in log-log space</a:t>
            </a:r>
          </a:p>
        </p:txBody>
      </p:sp>
      <p:sp>
        <p:nvSpPr>
          <p:cNvPr id="13" name="TextBox 12"/>
          <p:cNvSpPr txBox="1"/>
          <p:nvPr/>
        </p:nvSpPr>
        <p:spPr>
          <a:xfrm>
            <a:off x="0" y="5862935"/>
            <a:ext cx="9144000" cy="461665"/>
          </a:xfrm>
          <a:prstGeom prst="rect">
            <a:avLst/>
          </a:prstGeom>
          <a:noFill/>
        </p:spPr>
        <p:txBody>
          <a:bodyPr wrap="square" rtlCol="0">
            <a:spAutoFit/>
          </a:bodyPr>
          <a:lstStyle/>
          <a:p>
            <a:pPr lvl="0" algn="ctr">
              <a:defRPr/>
            </a:pPr>
            <a:r>
              <a:rPr lang="en-US" sz="2400" b="0" kern="0" dirty="0" smtClean="0">
                <a:solidFill>
                  <a:srgbClr val="FF0000"/>
                </a:solidFill>
                <a:latin typeface="Gill Sans"/>
                <a:cs typeface="Gill Sans"/>
              </a:rPr>
              <a:t>Surprise: Vocabulary </a:t>
            </a:r>
            <a:r>
              <a:rPr lang="en-US" sz="2400" b="0" kern="0" dirty="0">
                <a:solidFill>
                  <a:srgbClr val="FF0000"/>
                </a:solidFill>
                <a:latin typeface="Gill Sans"/>
                <a:cs typeface="Gill Sans"/>
              </a:rPr>
              <a:t>size grows unbounded!</a:t>
            </a:r>
          </a:p>
        </p:txBody>
      </p:sp>
    </p:spTree>
    <p:extLst>
      <p:ext uri="{BB962C8B-B14F-4D97-AF65-F5344CB8AC3E}">
        <p14:creationId xmlns:p14="http://schemas.microsoft.com/office/powerpoint/2010/main" val="18211981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629400" y="1295400"/>
            <a:ext cx="1143000" cy="707886"/>
          </a:xfrm>
          <a:prstGeom prst="rect">
            <a:avLst/>
          </a:prstGeom>
          <a:noFill/>
        </p:spPr>
        <p:txBody>
          <a:bodyPr wrap="square" rtlCol="0">
            <a:spAutoFit/>
          </a:bodyPr>
          <a:lstStyle/>
          <a:p>
            <a:r>
              <a:rPr lang="en-US" sz="2000" b="0" dirty="0" smtClean="0">
                <a:solidFill>
                  <a:schemeClr val="bg1"/>
                </a:solidFill>
                <a:latin typeface="Gill Sans"/>
                <a:cs typeface="Gill Sans"/>
              </a:rPr>
              <a:t>k = 44</a:t>
            </a:r>
          </a:p>
          <a:p>
            <a:r>
              <a:rPr lang="en-US" sz="2000" b="0" dirty="0" smtClean="0">
                <a:solidFill>
                  <a:schemeClr val="bg1"/>
                </a:solidFill>
                <a:latin typeface="Gill Sans"/>
                <a:cs typeface="Gill Sans"/>
              </a:rPr>
              <a:t>b = 0.49</a:t>
            </a:r>
            <a:endParaRPr lang="en-US" sz="2000" b="0" dirty="0">
              <a:solidFill>
                <a:schemeClr val="bg1"/>
              </a:solidFill>
              <a:latin typeface="Gill Sans"/>
              <a:cs typeface="Gill Sans"/>
            </a:endParaRPr>
          </a:p>
        </p:txBody>
      </p:sp>
      <p:sp>
        <p:nvSpPr>
          <p:cNvPr id="8" name="TextBox 7"/>
          <p:cNvSpPr txBox="1"/>
          <p:nvPr/>
        </p:nvSpPr>
        <p:spPr>
          <a:xfrm>
            <a:off x="5624686" y="3581400"/>
            <a:ext cx="2985914" cy="1200328"/>
          </a:xfrm>
          <a:prstGeom prst="rect">
            <a:avLst/>
          </a:prstGeom>
          <a:noFill/>
        </p:spPr>
        <p:txBody>
          <a:bodyPr wrap="none" rtlCol="0">
            <a:spAutoFit/>
          </a:bodyPr>
          <a:lstStyle/>
          <a:p>
            <a:r>
              <a:rPr lang="en-US" sz="2400" b="0" dirty="0" smtClean="0">
                <a:solidFill>
                  <a:srgbClr val="FF0000"/>
                </a:solidFill>
                <a:latin typeface="Gill Sans"/>
                <a:cs typeface="Gill Sans"/>
              </a:rPr>
              <a:t>First 1,000,020 terms:</a:t>
            </a:r>
          </a:p>
          <a:p>
            <a:r>
              <a:rPr lang="en-US" sz="2400" b="0" dirty="0" smtClean="0">
                <a:solidFill>
                  <a:srgbClr val="FF0000"/>
                </a:solidFill>
                <a:latin typeface="Gill Sans"/>
                <a:cs typeface="Gill Sans"/>
              </a:rPr>
              <a:t>     Predicted = 38,323</a:t>
            </a:r>
          </a:p>
          <a:p>
            <a:r>
              <a:rPr lang="en-US" sz="2400" b="0" dirty="0" smtClean="0">
                <a:solidFill>
                  <a:srgbClr val="FF0000"/>
                </a:solidFill>
                <a:latin typeface="Gill Sans"/>
                <a:cs typeface="Gill Sans"/>
              </a:rPr>
              <a:t>     Actual = 38,365</a:t>
            </a:r>
            <a:endParaRPr lang="en-US" sz="24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Heaps’ Law for RCV1</a:t>
            </a:r>
          </a:p>
        </p:txBody>
      </p:sp>
    </p:spTree>
    <p:extLst>
      <p:ext uri="{BB962C8B-B14F-4D97-AF65-F5344CB8AC3E}">
        <p14:creationId xmlns:p14="http://schemas.microsoft.com/office/powerpoint/2010/main" val="341444835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8"/>
          <p:cNvSpPr txBox="1">
            <a:spLocks noChangeArrowheads="1"/>
          </p:cNvSpPr>
          <p:nvPr/>
        </p:nvSpPr>
        <p:spPr bwMode="auto">
          <a:xfrm>
            <a:off x="5280613" y="2057400"/>
            <a:ext cx="3025187" cy="1015663"/>
          </a:xfrm>
          <a:prstGeom prst="rect">
            <a:avLst/>
          </a:prstGeom>
          <a:noFill/>
          <a:ln w="9525">
            <a:noFill/>
            <a:miter lim="800000"/>
            <a:headEnd/>
            <a:tailEnd/>
          </a:ln>
        </p:spPr>
        <p:txBody>
          <a:bodyPr wrap="none">
            <a:spAutoFit/>
          </a:bodyPr>
          <a:lstStyle/>
          <a:p>
            <a:pPr>
              <a:tabLst>
                <a:tab pos="390525" algn="l"/>
              </a:tabLst>
            </a:pPr>
            <a:r>
              <a:rPr lang="en-US" sz="2000" b="0" i="1" dirty="0" smtClean="0">
                <a:solidFill>
                  <a:schemeClr val="bg2"/>
                </a:solidFill>
                <a:latin typeface="Gill Sans"/>
                <a:cs typeface="Gill Sans"/>
              </a:rPr>
              <a:t>N	</a:t>
            </a:r>
            <a:r>
              <a:rPr lang="en-US" sz="2000" b="0" dirty="0" smtClean="0">
                <a:solidFill>
                  <a:schemeClr val="bg2"/>
                </a:solidFill>
                <a:latin typeface="Gill Sans"/>
                <a:cs typeface="Gill Sans"/>
              </a:rPr>
              <a:t>number of elements</a:t>
            </a:r>
          </a:p>
          <a:p>
            <a:pPr>
              <a:tabLst>
                <a:tab pos="390525" algn="l"/>
              </a:tabLst>
            </a:pPr>
            <a:r>
              <a:rPr lang="en-US" sz="2000" b="0" i="1" dirty="0" smtClean="0">
                <a:solidFill>
                  <a:schemeClr val="bg2"/>
                </a:solidFill>
                <a:latin typeface="Gill Sans"/>
                <a:cs typeface="Gill Sans"/>
                <a:sym typeface="Symbol" pitchFamily="18" charset="2"/>
              </a:rPr>
              <a:t>k	</a:t>
            </a:r>
            <a:r>
              <a:rPr lang="en-US" sz="2000" b="0" dirty="0" smtClean="0">
                <a:solidFill>
                  <a:schemeClr val="bg2"/>
                </a:solidFill>
                <a:latin typeface="Gill Sans"/>
                <a:cs typeface="Gill Sans"/>
                <a:sym typeface="Symbol" pitchFamily="18" charset="2"/>
              </a:rPr>
              <a:t>rank</a:t>
            </a:r>
          </a:p>
          <a:p>
            <a:pPr>
              <a:tabLst>
                <a:tab pos="390525" algn="l"/>
              </a:tabLst>
            </a:pPr>
            <a:r>
              <a:rPr lang="en-US" sz="2000" b="0" i="1" dirty="0" smtClean="0">
                <a:solidFill>
                  <a:schemeClr val="bg2"/>
                </a:solidFill>
                <a:latin typeface="Gill Sans"/>
                <a:cs typeface="Gill Sans"/>
                <a:sym typeface="Symbol" pitchFamily="18" charset="2"/>
              </a:rPr>
              <a:t>s	</a:t>
            </a:r>
            <a:r>
              <a:rPr lang="en-US" sz="2000" b="0" dirty="0" smtClean="0">
                <a:solidFill>
                  <a:schemeClr val="bg2"/>
                </a:solidFill>
                <a:latin typeface="Gill Sans"/>
                <a:cs typeface="Gill Sans"/>
                <a:sym typeface="Symbol" pitchFamily="18" charset="2"/>
              </a:rPr>
              <a:t>characteristic exponent</a:t>
            </a:r>
            <a:endParaRPr lang="en-US" sz="2000" b="0" dirty="0">
              <a:solidFill>
                <a:schemeClr val="bg2"/>
              </a:solidFill>
              <a:latin typeface="Gill Sans"/>
              <a:cs typeface="Gill Sans"/>
              <a:sym typeface="Symbol" pitchFamily="18" charset="2"/>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Postings Size: </a:t>
            </a: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a:t>
            </a:r>
          </a:p>
        </p:txBody>
      </p:sp>
      <p:sp>
        <p:nvSpPr>
          <p:cNvPr id="9" name="TextBox 8"/>
          <p:cNvSpPr txBox="1"/>
          <p:nvPr/>
        </p:nvSpPr>
        <p:spPr>
          <a:xfrm>
            <a:off x="0" y="3505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Zipf’s</a:t>
            </a:r>
            <a:r>
              <a:rPr lang="en-US" sz="2400" b="0" kern="0" dirty="0">
                <a:solidFill>
                  <a:srgbClr val="000000"/>
                </a:solidFill>
                <a:latin typeface="Gill Sans"/>
                <a:cs typeface="Gill Sans"/>
              </a:rPr>
              <a:t> Law: (also) linear in log-log space</a:t>
            </a:r>
          </a:p>
        </p:txBody>
      </p:sp>
      <p:sp>
        <p:nvSpPr>
          <p:cNvPr id="11" name="TextBox 10"/>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Specific case of Power Law distributions</a:t>
            </a:r>
          </a:p>
        </p:txBody>
      </p:sp>
      <p:sp>
        <p:nvSpPr>
          <p:cNvPr id="12" name="TextBox 11"/>
          <p:cNvSpPr txBox="1"/>
          <p:nvPr/>
        </p:nvSpPr>
        <p:spPr>
          <a:xfrm>
            <a:off x="0" y="4724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 other words:</a:t>
            </a:r>
          </a:p>
        </p:txBody>
      </p:sp>
      <p:sp>
        <p:nvSpPr>
          <p:cNvPr id="13" name="TextBox 12"/>
          <p:cNvSpPr txBox="1"/>
          <p:nvPr/>
        </p:nvSpPr>
        <p:spPr>
          <a:xfrm>
            <a:off x="0" y="51054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 few elements occur very frequently</a:t>
            </a:r>
          </a:p>
          <a:p>
            <a:pPr lvl="0" algn="ctr">
              <a:defRPr/>
            </a:pPr>
            <a:r>
              <a:rPr lang="en-US" sz="2000" b="0" kern="0" dirty="0">
                <a:solidFill>
                  <a:srgbClr val="0070C0"/>
                </a:solidFill>
                <a:latin typeface="Gill Sans"/>
                <a:cs typeface="Gill Sans"/>
              </a:rPr>
              <a:t>Many elements occur very infrequently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073961"/>
            <a:ext cx="3909013" cy="1074873"/>
          </a:xfrm>
          <a:prstGeom prst="rect">
            <a:avLst/>
          </a:prstGeom>
        </p:spPr>
      </p:pic>
    </p:spTree>
    <p:extLst>
      <p:ext uri="{BB962C8B-B14F-4D97-AF65-F5344CB8AC3E}">
        <p14:creationId xmlns:p14="http://schemas.microsoft.com/office/powerpoint/2010/main" val="86409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5791200" y="2743200"/>
            <a:ext cx="2895600" cy="830997"/>
          </a:xfrm>
          <a:prstGeom prst="rect">
            <a:avLst/>
          </a:prstGeom>
          <a:noFill/>
        </p:spPr>
        <p:txBody>
          <a:bodyPr wrap="square" rtlCol="0">
            <a:spAutoFit/>
          </a:bodyPr>
          <a:lstStyle/>
          <a:p>
            <a:r>
              <a:rPr lang="en-US" sz="2400" b="0" dirty="0" smtClean="0">
                <a:solidFill>
                  <a:srgbClr val="FF0000"/>
                </a:solidFill>
                <a:latin typeface="Gill Sans"/>
                <a:cs typeface="Gill Sans"/>
              </a:rPr>
              <a:t>Fit isn’t that good… but good enough!</a:t>
            </a:r>
            <a:endParaRPr lang="en-US" sz="24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RCV1</a:t>
            </a:r>
          </a:p>
        </p:txBody>
      </p:sp>
    </p:spTree>
    <p:extLst>
      <p:ext uri="{BB962C8B-B14F-4D97-AF65-F5344CB8AC3E}">
        <p14:creationId xmlns:p14="http://schemas.microsoft.com/office/powerpoint/2010/main" val="1427809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66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(Efficiently)</a:t>
            </a:r>
            <a:endParaRPr lang="en-US" sz="2400" b="0" dirty="0">
              <a:solidFill>
                <a:schemeClr val="bg1"/>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Count</a:t>
            </a:r>
            <a:endParaRPr lang="en-US" sz="3600" b="0" kern="0" dirty="0">
              <a:solidFill>
                <a:srgbClr val="000000"/>
              </a:solidFill>
              <a:latin typeface="Gill Sans"/>
              <a:cs typeface="Gill Sans"/>
            </a:endParaRPr>
          </a:p>
        </p:txBody>
      </p:sp>
      <p:sp>
        <p:nvSpPr>
          <p:cNvPr id="6" name="Text Box 4"/>
          <p:cNvSpPr txBox="1">
            <a:spLocks noChangeArrowheads="1"/>
          </p:cNvSpPr>
          <p:nvPr/>
        </p:nvSpPr>
        <p:spPr bwMode="auto">
          <a:xfrm>
            <a:off x="304800" y="1741706"/>
            <a:ext cx="8534400" cy="4031873"/>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def</a:t>
            </a:r>
            <a:r>
              <a:rPr lang="en-US" b="0" dirty="0" smtClean="0">
                <a:solidFill>
                  <a:srgbClr val="000000"/>
                </a:solidFill>
                <a:latin typeface="Andale Mono"/>
                <a:cs typeface="Andale Mono"/>
              </a:rPr>
              <a:t> </a:t>
            </a:r>
            <a:r>
              <a:rPr lang="en-US" b="0" dirty="0">
                <a:solidFill>
                  <a:srgbClr val="000000"/>
                </a:solidFill>
                <a:latin typeface="Andale Mono"/>
                <a:cs typeface="Andale Mono"/>
              </a:rPr>
              <a:t>map(key: Long, value: Text, context: Context) =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(word &lt;- tokenize(value))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(word, 1</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smtClean="0">
                <a:solidFill>
                  <a:srgbClr val="000000"/>
                </a:solidFill>
                <a:latin typeface="Andale Mono"/>
                <a:cs typeface="Andale Mono"/>
              </a:rPr>
              <a:t>class </a:t>
            </a:r>
            <a:r>
              <a:rPr lang="en-US" b="0" dirty="0">
                <a:solidFill>
                  <a:srgbClr val="000000"/>
                </a:solidFill>
                <a:latin typeface="Andale Mono"/>
                <a:cs typeface="Andale Mono"/>
              </a:rPr>
              <a:t>Reducer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reduce(key: Text, 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a:solidFill>
                  <a:srgbClr val="000000"/>
                </a:solidFill>
                <a:latin typeface="Andale Mono"/>
                <a:cs typeface="Andale Mono"/>
              </a:rPr>
              <a:t>], context: Context) =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(value &lt;- </a:t>
            </a:r>
            <a:r>
              <a:rPr lang="en-US" b="0" dirty="0" smtClean="0">
                <a:solidFill>
                  <a:srgbClr val="000000"/>
                </a:solidFill>
                <a:latin typeface="Andale Mono"/>
                <a:cs typeface="Andale Mono"/>
              </a:rPr>
              <a:t>values) {</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sum += </a:t>
            </a:r>
            <a:r>
              <a:rPr lang="en-US" b="0" dirty="0" smtClean="0">
                <a:solidFill>
                  <a:srgbClr val="000000"/>
                </a:solidFill>
                <a:latin typeface="Andale Mono"/>
                <a:cs typeface="Andale Mono"/>
              </a:rPr>
              <a:t>value</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    </a:t>
            </a:r>
            <a:r>
              <a:rPr lang="en-US" b="0" dirty="0" err="1">
                <a:solidFill>
                  <a:srgbClr val="000000"/>
                </a:solidFill>
                <a:latin typeface="Andale Mono"/>
                <a:cs typeface="Andale Mono"/>
              </a:rPr>
              <a:t>context.write</a:t>
            </a:r>
            <a:r>
              <a:rPr lang="en-US" b="0" dirty="0">
                <a:solidFill>
                  <a:srgbClr val="000000"/>
                </a:solidFill>
                <a:latin typeface="Andale Mono"/>
                <a:cs typeface="Andale Mono"/>
              </a:rPr>
              <a:t>(key, sum</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p:txBody>
      </p:sp>
    </p:spTree>
    <p:extLst>
      <p:ext uri="{BB962C8B-B14F-4D97-AF65-F5344CB8AC3E}">
        <p14:creationId xmlns:p14="http://schemas.microsoft.com/office/powerpoint/2010/main" val="1798373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7112000" cy="5334000"/>
          </a:xfrm>
          <a:prstGeom prst="rect">
            <a:avLst/>
          </a:prstGeom>
        </p:spPr>
      </p:pic>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a:t>
            </a:r>
            <a:r>
              <a:rPr lang="en-US" sz="3600" b="0" kern="0" dirty="0" smtClean="0">
                <a:solidFill>
                  <a:srgbClr val="000000"/>
                </a:solidFill>
                <a:latin typeface="Gill Sans"/>
                <a:cs typeface="Gill Sans"/>
              </a:rPr>
              <a:t>Wikipedia</a:t>
            </a:r>
            <a:endParaRPr lang="en-US" sz="3600" b="0" kern="0" dirty="0">
              <a:solidFill>
                <a:srgbClr val="000000"/>
              </a:solidFill>
              <a:latin typeface="Gill Sans"/>
              <a:cs typeface="Gill Sans"/>
            </a:endParaRPr>
          </a:p>
        </p:txBody>
      </p:sp>
      <p:sp>
        <p:nvSpPr>
          <p:cNvPr id="9" name="TextBox 8"/>
          <p:cNvSpPr txBox="1"/>
          <p:nvPr/>
        </p:nvSpPr>
        <p:spPr>
          <a:xfrm>
            <a:off x="0" y="6336268"/>
            <a:ext cx="9144000" cy="369332"/>
          </a:xfrm>
          <a:prstGeom prst="rect">
            <a:avLst/>
          </a:prstGeom>
          <a:noFill/>
        </p:spPr>
        <p:txBody>
          <a:bodyPr wrap="square" rtlCol="0">
            <a:spAutoFit/>
          </a:bodyPr>
          <a:lstStyle/>
          <a:p>
            <a:pPr algn="ctr"/>
            <a:r>
              <a:rPr lang="en-US" sz="1800" b="0" dirty="0" smtClean="0">
                <a:solidFill>
                  <a:schemeClr val="bg1"/>
                </a:solidFill>
                <a:latin typeface="Gill Sans"/>
                <a:cs typeface="Gill Sans"/>
              </a:rPr>
              <a:t>Rank </a:t>
            </a:r>
            <a:r>
              <a:rPr lang="en-US" sz="1800" b="0" dirty="0">
                <a:solidFill>
                  <a:schemeClr val="bg1"/>
                </a:solidFill>
                <a:latin typeface="Gill Sans"/>
                <a:cs typeface="Gill Sans"/>
              </a:rPr>
              <a:t>versus frequency for the first </a:t>
            </a:r>
            <a:r>
              <a:rPr lang="en-US" sz="1800" b="0" dirty="0" smtClean="0">
                <a:solidFill>
                  <a:schemeClr val="bg1"/>
                </a:solidFill>
                <a:latin typeface="Gill Sans"/>
                <a:cs typeface="Gill Sans"/>
              </a:rPr>
              <a:t>10m </a:t>
            </a:r>
            <a:r>
              <a:rPr lang="en-US" sz="1800" b="0" dirty="0">
                <a:solidFill>
                  <a:schemeClr val="bg1"/>
                </a:solidFill>
                <a:latin typeface="Gill Sans"/>
                <a:cs typeface="Gill Sans"/>
              </a:rPr>
              <a:t>words in 30 </a:t>
            </a:r>
            <a:r>
              <a:rPr lang="en-US" sz="1800" b="0" dirty="0" err="1">
                <a:solidFill>
                  <a:schemeClr val="bg1"/>
                </a:solidFill>
                <a:latin typeface="Gill Sans"/>
                <a:cs typeface="Gill Sans"/>
              </a:rPr>
              <a:t>Wikipedias</a:t>
            </a:r>
            <a:r>
              <a:rPr lang="en-US" sz="1800" b="0" dirty="0">
                <a:solidFill>
                  <a:schemeClr val="bg1"/>
                </a:solidFill>
                <a:latin typeface="Gill Sans"/>
                <a:cs typeface="Gill Sans"/>
              </a:rPr>
              <a:t> (dumps from October 2015)</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6155012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Index Construction</a:t>
            </a:r>
          </a:p>
        </p:txBody>
      </p:sp>
      <p:sp>
        <p:nvSpPr>
          <p:cNvPr id="5" name="TextBox 4"/>
          <p:cNvSpPr txBox="1"/>
          <p:nvPr/>
        </p:nvSpPr>
        <p:spPr>
          <a:xfrm>
            <a:off x="0" y="1824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Map over all documents</a:t>
            </a:r>
          </a:p>
        </p:txBody>
      </p:sp>
      <p:sp>
        <p:nvSpPr>
          <p:cNvPr id="6" name="TextBox 5"/>
          <p:cNvSpPr txBox="1"/>
          <p:nvPr/>
        </p:nvSpPr>
        <p:spPr>
          <a:xfrm>
            <a:off x="0" y="2205335"/>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Emit </a:t>
            </a:r>
            <a:r>
              <a:rPr lang="en-US" sz="2000" b="0" i="1" kern="0" dirty="0">
                <a:solidFill>
                  <a:srgbClr val="0070C0"/>
                </a:solidFill>
                <a:latin typeface="Gill Sans"/>
                <a:cs typeface="Gill Sans"/>
              </a:rPr>
              <a:t>term</a:t>
            </a:r>
            <a:r>
              <a:rPr lang="en-US" sz="2000" b="0" kern="0" dirty="0">
                <a:solidFill>
                  <a:srgbClr val="0070C0"/>
                </a:solidFill>
                <a:latin typeface="Gill Sans"/>
                <a:cs typeface="Gill Sans"/>
              </a:rPr>
              <a:t> as key, (</a:t>
            </a:r>
            <a:r>
              <a:rPr lang="en-US" sz="2000" b="0" i="1" kern="0" dirty="0" err="1">
                <a:solidFill>
                  <a:srgbClr val="0070C0"/>
                </a:solidFill>
                <a:latin typeface="Gill Sans"/>
                <a:cs typeface="Gill Sans"/>
              </a:rPr>
              <a:t>docno</a:t>
            </a:r>
            <a:r>
              <a:rPr lang="en-US" sz="2000" b="0" kern="0" dirty="0">
                <a:solidFill>
                  <a:srgbClr val="0070C0"/>
                </a:solidFill>
                <a:latin typeface="Gill Sans"/>
                <a:cs typeface="Gill Sans"/>
              </a:rPr>
              <a:t>, </a:t>
            </a:r>
            <a:r>
              <a:rPr lang="en-US" sz="2000" b="0" i="1" kern="0" dirty="0" err="1">
                <a:solidFill>
                  <a:srgbClr val="0070C0"/>
                </a:solidFill>
                <a:latin typeface="Gill Sans"/>
                <a:cs typeface="Gill Sans"/>
              </a:rPr>
              <a:t>tf</a:t>
            </a:r>
            <a:r>
              <a:rPr lang="en-US" sz="2000" b="0" kern="0" dirty="0">
                <a:solidFill>
                  <a:srgbClr val="0070C0"/>
                </a:solidFill>
                <a:latin typeface="Gill Sans"/>
                <a:cs typeface="Gill Sans"/>
              </a:rPr>
              <a:t>) as value</a:t>
            </a:r>
          </a:p>
          <a:p>
            <a:pPr lvl="0" algn="ctr">
              <a:defRPr/>
            </a:pPr>
            <a:r>
              <a:rPr lang="en-US" sz="2000" b="0" kern="0" dirty="0">
                <a:solidFill>
                  <a:srgbClr val="0070C0"/>
                </a:solidFill>
                <a:latin typeface="Gill Sans"/>
                <a:cs typeface="Gill Sans"/>
              </a:rPr>
              <a:t>Emit other information as necessary (e.g., term position)</a:t>
            </a:r>
          </a:p>
        </p:txBody>
      </p:sp>
      <p:sp>
        <p:nvSpPr>
          <p:cNvPr id="7" name="TextBox 6"/>
          <p:cNvSpPr txBox="1"/>
          <p:nvPr/>
        </p:nvSpPr>
        <p:spPr>
          <a:xfrm>
            <a:off x="0" y="3195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Sort/shuffle: group postings by term</a:t>
            </a:r>
          </a:p>
        </p:txBody>
      </p:sp>
      <p:sp>
        <p:nvSpPr>
          <p:cNvPr id="8" name="TextBox 7"/>
          <p:cNvSpPr txBox="1"/>
          <p:nvPr/>
        </p:nvSpPr>
        <p:spPr>
          <a:xfrm>
            <a:off x="0" y="3926919"/>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Reduce</a:t>
            </a:r>
          </a:p>
        </p:txBody>
      </p:sp>
      <p:sp>
        <p:nvSpPr>
          <p:cNvPr id="9" name="TextBox 8"/>
          <p:cNvSpPr txBox="1"/>
          <p:nvPr/>
        </p:nvSpPr>
        <p:spPr>
          <a:xfrm>
            <a:off x="0" y="4307919"/>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Gather and sort the postings (e.g., by </a:t>
            </a:r>
            <a:r>
              <a:rPr lang="en-US" sz="2000" b="0" i="1" kern="0" dirty="0" err="1">
                <a:solidFill>
                  <a:srgbClr val="0070C0"/>
                </a:solidFill>
                <a:latin typeface="Gill Sans"/>
                <a:cs typeface="Gill Sans"/>
              </a:rPr>
              <a:t>docno</a:t>
            </a:r>
            <a:r>
              <a:rPr lang="en-US" sz="2000" b="0" kern="0" dirty="0">
                <a:solidFill>
                  <a:srgbClr val="0070C0"/>
                </a:solidFill>
                <a:latin typeface="Gill Sans"/>
                <a:cs typeface="Gill Sans"/>
              </a:rPr>
              <a:t> or </a:t>
            </a:r>
            <a:r>
              <a:rPr lang="en-US" sz="2000" b="0" i="1" kern="0" dirty="0" err="1">
                <a:solidFill>
                  <a:srgbClr val="0070C0"/>
                </a:solidFill>
                <a:latin typeface="Gill Sans"/>
                <a:cs typeface="Gill Sans"/>
              </a:rPr>
              <a:t>tf</a:t>
            </a:r>
            <a:r>
              <a:rPr lang="en-US" sz="2000" b="0" kern="0" dirty="0">
                <a:solidFill>
                  <a:srgbClr val="0070C0"/>
                </a:solidFill>
                <a:latin typeface="Gill Sans"/>
                <a:cs typeface="Gill Sans"/>
              </a:rPr>
              <a:t>)</a:t>
            </a:r>
          </a:p>
          <a:p>
            <a:pPr lvl="0" algn="ctr">
              <a:defRPr/>
            </a:pPr>
            <a:r>
              <a:rPr lang="en-US" sz="2000" b="0" kern="0" dirty="0">
                <a:solidFill>
                  <a:srgbClr val="0070C0"/>
                </a:solidFill>
                <a:latin typeface="Gill Sans"/>
                <a:cs typeface="Gill Sans"/>
              </a:rPr>
              <a:t>Write postings to disk</a:t>
            </a:r>
          </a:p>
        </p:txBody>
      </p:sp>
      <p:sp>
        <p:nvSpPr>
          <p:cNvPr id="10" name="TextBox 9"/>
          <p:cNvSpPr txBox="1"/>
          <p:nvPr/>
        </p:nvSpPr>
        <p:spPr>
          <a:xfrm>
            <a:off x="0" y="59391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MapReduce does all the heavy lifting!</a:t>
            </a:r>
          </a:p>
        </p:txBody>
      </p:sp>
    </p:spTree>
    <p:extLst>
      <p:ext uri="{BB962C8B-B14F-4D97-AF65-F5344CB8AC3E}">
        <p14:creationId xmlns:p14="http://schemas.microsoft.com/office/powerpoint/2010/main" val="2431740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881371" cy="584776"/>
          </a:xfrm>
          <a:prstGeom prst="rect">
            <a:avLst/>
          </a:prstGeom>
          <a:noFill/>
        </p:spPr>
        <p:txBody>
          <a:bodyPr wrap="none" rtlCol="0">
            <a:spAutoFit/>
          </a:bodyPr>
          <a:lstStyle/>
          <a:p>
            <a:r>
              <a:rPr lang="en-US" sz="3200" b="0" dirty="0" smtClean="0">
                <a:solidFill>
                  <a:srgbClr val="FF0000"/>
                </a:solidFill>
                <a:latin typeface="Gill Sans"/>
                <a:cs typeface="Gill Sans"/>
              </a:rPr>
              <a:t>Map</a:t>
            </a:r>
            <a:endParaRPr lang="en-US" sz="3200" b="0" dirty="0">
              <a:solidFill>
                <a:srgbClr val="FF0000"/>
              </a:solidFill>
              <a:latin typeface="Gill Sans"/>
              <a:cs typeface="Gill Sans"/>
            </a:endParaRPr>
          </a:p>
        </p:txBody>
      </p:sp>
      <p:sp>
        <p:nvSpPr>
          <p:cNvPr id="88" name="TextBox 87"/>
          <p:cNvSpPr txBox="1"/>
          <p:nvPr/>
        </p:nvSpPr>
        <p:spPr>
          <a:xfrm>
            <a:off x="228600" y="5029200"/>
            <a:ext cx="1419780" cy="584776"/>
          </a:xfrm>
          <a:prstGeom prst="rect">
            <a:avLst/>
          </a:prstGeom>
          <a:noFill/>
        </p:spPr>
        <p:txBody>
          <a:bodyPr wrap="none" rtlCol="0">
            <a:spAutoFit/>
          </a:bodyPr>
          <a:lstStyle/>
          <a:p>
            <a:r>
              <a:rPr lang="en-US" sz="3200" b="0" dirty="0" smtClean="0">
                <a:solidFill>
                  <a:srgbClr val="FF0000"/>
                </a:solidFill>
                <a:latin typeface="Gill Sans"/>
                <a:cs typeface="Gill Sans"/>
              </a:rPr>
              <a:t>Reduce</a:t>
            </a:r>
            <a:endParaRPr lang="en-US" sz="3200" b="0" dirty="0">
              <a:solidFill>
                <a:srgbClr val="FF0000"/>
              </a:solidFill>
              <a:latin typeface="Gill Sans"/>
              <a:cs typeface="Gill Sans"/>
            </a:endParaRPr>
          </a:p>
        </p:txBody>
      </p:sp>
      <p:sp>
        <p:nvSpPr>
          <p:cNvPr id="7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with MapReduce</a:t>
            </a:r>
          </a:p>
        </p:txBody>
      </p:sp>
    </p:spTree>
    <p:extLst>
      <p:ext uri="{BB962C8B-B14F-4D97-AF65-F5344CB8AC3E}">
        <p14:creationId xmlns:p14="http://schemas.microsoft.com/office/powerpoint/2010/main" val="2254399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ndexin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 y="1600200"/>
            <a:ext cx="9110870" cy="3810000"/>
          </a:xfrm>
          <a:prstGeom prst="rect">
            <a:avLst/>
          </a:prstGeom>
        </p:spPr>
      </p:pic>
      <p:sp>
        <p:nvSpPr>
          <p:cNvPr id="4" name="TextBox 3"/>
          <p:cNvSpPr txBox="1"/>
          <p:nvPr/>
        </p:nvSpPr>
        <p:spPr>
          <a:xfrm rot="21067221">
            <a:off x="2005932" y="4584676"/>
            <a:ext cx="2775670" cy="461665"/>
          </a:xfrm>
          <a:prstGeom prst="rect">
            <a:avLst/>
          </a:prstGeom>
          <a:noFill/>
        </p:spPr>
        <p:txBody>
          <a:bodyPr wrap="none" rtlCol="0">
            <a:spAutoFit/>
          </a:bodyPr>
          <a:lstStyle/>
          <a:p>
            <a:r>
              <a:rPr lang="en-US" sz="2400" b="0" dirty="0" smtClean="0">
                <a:solidFill>
                  <a:srgbClr val="FF0000"/>
                </a:solidFill>
                <a:latin typeface="Gill Sans"/>
                <a:cs typeface="Gill Sans"/>
              </a:rPr>
              <a:t>What’s the problem?</a:t>
            </a:r>
            <a:endParaRPr lang="en-US" sz="2400" b="0" dirty="0">
              <a:solidFill>
                <a:srgbClr val="FF0000"/>
              </a:solidFill>
              <a:latin typeface="Gill Sans"/>
              <a:cs typeface="Gill Sans"/>
            </a:endParaRPr>
          </a:p>
        </p:txBody>
      </p:sp>
      <p:sp>
        <p:nvSpPr>
          <p:cNvPr id="5" name="Oval 4"/>
          <p:cNvSpPr/>
          <p:nvPr/>
        </p:nvSpPr>
        <p:spPr bwMode="auto">
          <a:xfrm>
            <a:off x="762000" y="4800600"/>
            <a:ext cx="1219201"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7277977" y="6324600"/>
            <a:ext cx="1789823" cy="461665"/>
          </a:xfrm>
          <a:prstGeom prst="rect">
            <a:avLst/>
          </a:prstGeom>
          <a:noFill/>
        </p:spPr>
        <p:txBody>
          <a:bodyPr wrap="none" rtlCol="0">
            <a:spAutoFit/>
          </a:bodyPr>
          <a:lstStyle/>
          <a:p>
            <a:r>
              <a:rPr lang="en-US" sz="2400" b="0" dirty="0" smtClean="0">
                <a:solidFill>
                  <a:srgbClr val="FF0000"/>
                </a:solidFill>
                <a:latin typeface="Gill Sans"/>
                <a:cs typeface="Gill Sans"/>
              </a:rPr>
              <a:t>Stay tuned…</a:t>
            </a:r>
            <a:endParaRPr lang="en-US" sz="2400" b="0" dirty="0">
              <a:solidFill>
                <a:srgbClr val="FF0000"/>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Pseudo-Code</a:t>
            </a:r>
          </a:p>
        </p:txBody>
      </p:sp>
    </p:spTree>
    <p:extLst>
      <p:ext uri="{BB962C8B-B14F-4D97-AF65-F5344CB8AC3E}">
        <p14:creationId xmlns:p14="http://schemas.microsoft.com/office/powerpoint/2010/main" val="3203372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03577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idx="4294967295"/>
          </p:nvPr>
        </p:nvSpPr>
        <p:spPr>
          <a:xfrm>
            <a:off x="7467600" y="5105400"/>
            <a:ext cx="1676400" cy="1028700"/>
          </a:xfrm>
          <a:prstGeom prst="rect">
            <a:avLst/>
          </a:prstGeom>
        </p:spPr>
        <p:txBody>
          <a:bodyPr/>
          <a:lstStyle/>
          <a:p>
            <a:r>
              <a:rPr lang="en-US" dirty="0" smtClean="0"/>
              <a:t>Count.</a:t>
            </a:r>
            <a:endParaRPr lang="en-US" dirty="0"/>
          </a:p>
        </p:txBody>
      </p:sp>
      <p:sp>
        <p:nvSpPr>
          <p:cNvPr id="7" name="TextBox 3"/>
          <p:cNvSpPr txBox="1">
            <a:spLocks noChangeArrowheads="1"/>
          </p:cNvSpPr>
          <p:nvPr/>
        </p:nvSpPr>
        <p:spPr bwMode="auto">
          <a:xfrm>
            <a:off x="0" y="6611939"/>
            <a:ext cx="9296400" cy="246062"/>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 https://</a:t>
            </a:r>
            <a:r>
              <a:rPr lang="en-US" sz="1000" b="0" dirty="0" err="1">
                <a:solidFill>
                  <a:srgbClr val="FFFFFF"/>
                </a:solidFill>
              </a:rPr>
              <a:t>twitter.com</a:t>
            </a:r>
            <a:r>
              <a:rPr lang="en-US" sz="1000" b="0" dirty="0">
                <a:solidFill>
                  <a:srgbClr val="FFFFFF"/>
                </a:solidFill>
              </a:rPr>
              <a:t>/</a:t>
            </a:r>
            <a:r>
              <a:rPr lang="en-US" sz="1000" b="0" dirty="0" err="1">
                <a:solidFill>
                  <a:srgbClr val="FFFFFF"/>
                </a:solidFill>
              </a:rPr>
              <a:t>mrogati</a:t>
            </a:r>
            <a:r>
              <a:rPr lang="en-US" sz="1000" b="0" dirty="0">
                <a:solidFill>
                  <a:srgbClr val="FFFFFF"/>
                </a:solidFill>
              </a:rPr>
              <a:t>/status/481927908802322433</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Divide.</a:t>
            </a:r>
            <a:endParaRPr lang="en-US" sz="3600" b="0" dirty="0"/>
          </a:p>
        </p:txBody>
      </p:sp>
      <p:pic>
        <p:nvPicPr>
          <p:cNvPr id="3" name="Picture 2" descr="Screen Shot 2016-01-24 at 11.2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05563">
            <a:off x="1723187" y="1551413"/>
            <a:ext cx="5929882" cy="3206598"/>
          </a:xfrm>
          <a:prstGeom prst="rect">
            <a:avLst/>
          </a:prstGeom>
        </p:spPr>
      </p:pic>
    </p:spTree>
    <p:extLst>
      <p:ext uri="{BB962C8B-B14F-4D97-AF65-F5344CB8AC3E}">
        <p14:creationId xmlns:p14="http://schemas.microsoft.com/office/powerpoint/2010/main" val="10115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Pairs. Stripes.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Seems pretty trivial…</a:t>
            </a:r>
            <a:endParaRPr lang="en-US" sz="2800" b="0" dirty="0">
              <a:solidFill>
                <a:schemeClr val="bg1"/>
              </a:solidFill>
              <a:latin typeface="Gill Sans"/>
              <a:cs typeface="Gill Sans"/>
            </a:endParaRPr>
          </a:p>
        </p:txBody>
      </p:sp>
      <p:sp>
        <p:nvSpPr>
          <p:cNvPr id="5" name="TextBox 4"/>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More than a “toy problem”?</a:t>
            </a:r>
            <a:endParaRPr lang="en-US" sz="2800" b="0" dirty="0">
              <a:solidFill>
                <a:schemeClr val="bg1"/>
              </a:solidFill>
              <a:latin typeface="Gill Sans"/>
              <a:cs typeface="Gill Sans"/>
            </a:endParaRPr>
          </a:p>
        </p:txBody>
      </p:sp>
      <p:sp>
        <p:nvSpPr>
          <p:cNvPr id="6" name="TextBox 5"/>
          <p:cNvSpPr txBox="1"/>
          <p:nvPr/>
        </p:nvSpPr>
        <p:spPr>
          <a:xfrm>
            <a:off x="0" y="55727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Answer: language models</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3794466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sp>
        <p:nvSpPr>
          <p:cNvPr id="8" name="TextBox 7"/>
          <p:cNvSpPr txBox="1"/>
          <p:nvPr/>
        </p:nvSpPr>
        <p:spPr>
          <a:xfrm>
            <a:off x="685800" y="2514600"/>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What are they?</a:t>
            </a:r>
            <a:endParaRPr lang="en-US" sz="2400" b="0" dirty="0">
              <a:solidFill>
                <a:schemeClr val="bg1"/>
              </a:solidFill>
              <a:latin typeface="Gill Sans"/>
              <a:cs typeface="Gill Sans"/>
            </a:endParaRPr>
          </a:p>
        </p:txBody>
      </p:sp>
      <p:sp>
        <p:nvSpPr>
          <p:cNvPr id="6" name="TextBox 5"/>
          <p:cNvSpPr txBox="1"/>
          <p:nvPr/>
        </p:nvSpPr>
        <p:spPr>
          <a:xfrm>
            <a:off x="685800" y="2891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do we build them?</a:t>
            </a:r>
            <a:endParaRPr lang="en-US" sz="2400" b="0" dirty="0">
              <a:solidFill>
                <a:schemeClr val="bg1"/>
              </a:solidFill>
              <a:latin typeface="Gill Sans"/>
              <a:cs typeface="Gill Sans"/>
            </a:endParaRPr>
          </a:p>
        </p:txBody>
      </p:sp>
      <p:sp>
        <p:nvSpPr>
          <p:cNvPr id="7" name="TextBox 6"/>
          <p:cNvSpPr txBox="1"/>
          <p:nvPr/>
        </p:nvSpPr>
        <p:spPr>
          <a:xfrm>
            <a:off x="685800" y="3272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are they useful?</a:t>
            </a:r>
            <a:endParaRPr lang="en-US" sz="2400" b="0" dirty="0">
              <a:solidFill>
                <a:schemeClr val="bg1"/>
              </a:solidFill>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Language Models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18660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49053</TotalTime>
  <Words>2657</Words>
  <Application>Microsoft Macintosh PowerPoint</Application>
  <PresentationFormat>On-screen Show (4:3)</PresentationFormat>
  <Paragraphs>624</Paragraphs>
  <Slides>65</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7" baseType="lpstr">
      <vt:lpstr>Andale Mono</vt:lpstr>
      <vt:lpstr>Arial Black</vt:lpstr>
      <vt:lpstr>Courier</vt:lpstr>
      <vt:lpstr>Gill Sans</vt:lpstr>
      <vt:lpstr>Helvetica Neue</vt:lpstr>
      <vt:lpstr>Lucida Grande</vt:lpstr>
      <vt:lpstr>Symbol</vt:lpstr>
      <vt:lpstr>Times New Roman</vt:lpstr>
      <vt:lpstr>Wingdings</vt:lpstr>
      <vt:lpstr>Arial</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two commandments of estimating probability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9208</cp:revision>
  <dcterms:created xsi:type="dcterms:W3CDTF">2012-08-31T06:36:49Z</dcterms:created>
  <dcterms:modified xsi:type="dcterms:W3CDTF">2017-01-24T04:23:03Z</dcterms:modified>
  <cp:category/>
</cp:coreProperties>
</file>